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4" r:id="rId1"/>
  </p:sldMasterIdLst>
  <p:sldIdLst>
    <p:sldId id="256" r:id="rId2"/>
    <p:sldId id="257" r:id="rId3"/>
    <p:sldId id="258" r:id="rId4"/>
    <p:sldId id="260" r:id="rId5"/>
    <p:sldId id="259" r:id="rId6"/>
    <p:sldId id="261" r:id="rId7"/>
    <p:sldId id="262" r:id="rId8"/>
    <p:sldId id="263"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Lst>
  <p:sldSz cx="12192000" cy="6858000"/>
  <p:notesSz cx="6858000" cy="9144000"/>
  <p:defaultTex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78573F6-C1B1-450B-879F-6173F4D709CF}" v="1169" dt="2022-11-02T11:46:26.71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75" autoAdjust="0"/>
    <p:restoredTop sz="94660"/>
  </p:normalViewPr>
  <p:slideViewPr>
    <p:cSldViewPr snapToGrid="0">
      <p:cViewPr varScale="1">
        <p:scale>
          <a:sx n="86" d="100"/>
          <a:sy n="86" d="100"/>
        </p:scale>
        <p:origin x="666"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en-US" dirty="0"/>
              <a:t>Click to edit Master title style</a:t>
            </a:r>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dirty="0"/>
              <a:t>Click to edit Master subtitle style</a:t>
            </a:r>
          </a:p>
        </p:txBody>
      </p:sp>
      <p:sp>
        <p:nvSpPr>
          <p:cNvPr id="4" name="Date Placeholder 3"/>
          <p:cNvSpPr>
            <a:spLocks noGrp="1"/>
          </p:cNvSpPr>
          <p:nvPr>
            <p:ph type="dt" sz="half" idx="10"/>
          </p:nvPr>
        </p:nvSpPr>
        <p:spPr/>
        <p:txBody>
          <a:bodyPr/>
          <a:lstStyle/>
          <a:p>
            <a:fld id="{83284890-85D2-4D7B-8EF5-15A9C1DB8F42}" type="datetimeFigureOut">
              <a:rPr lang="en-US" dirty="0"/>
              <a:t>11/2/2022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4FAB73BC-B049-4115-A692-8D63A059BFB8}" type="slidenum">
              <a:rPr lang="en-US" dirty="0"/>
              <a:pPr/>
              <a:t>‹#›</a:t>
            </a:fld>
            <a:endParaRPr lang="en-US" dirty="0"/>
          </a:p>
        </p:txBody>
      </p:sp>
    </p:spTree>
    <p:extLst>
      <p:ext uri="{BB962C8B-B14F-4D97-AF65-F5344CB8AC3E}">
        <p14:creationId xmlns:p14="http://schemas.microsoft.com/office/powerpoint/2010/main" val="18814310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87157CC2-0FC8-4686-B024-99790E0F5162}" type="datetimeFigureOut">
              <a:rPr lang="en-US" dirty="0"/>
              <a:t>11/2/2022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27961146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US" dirty="0"/>
              <a:t>Click to edit Master title style</a:t>
            </a:r>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F6764DA5-CD3D-4590-A511-FCD3BC7A793E}" type="datetimeFigureOut">
              <a:rPr lang="en-US" dirty="0"/>
              <a:t>11/2/2022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17129911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82F5661D-6934-4B32-B92C-470368BF1EC6}" type="datetimeFigureOut">
              <a:rPr lang="en-US" dirty="0"/>
              <a:t>11/2/2022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7146586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n-US" dirty="0"/>
              <a:t>Click to edit Master title style</a:t>
            </a:r>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a:xfrm>
            <a:off x="8593667" y="6272784"/>
            <a:ext cx="2644309" cy="365125"/>
          </a:xfrm>
        </p:spPr>
        <p:txBody>
          <a:bodyPr/>
          <a:lstStyle/>
          <a:p>
            <a:fld id="{C6F822A4-8DA6-4447-9B1F-C5DB58435268}" type="datetimeFigureOut">
              <a:rPr lang="en-US" dirty="0"/>
              <a:t>11/2/2022</a:t>
            </a:fld>
            <a:endParaRPr lang="en-US" dirty="0"/>
          </a:p>
        </p:txBody>
      </p:sp>
      <p:sp>
        <p:nvSpPr>
          <p:cNvPr id="5" name="Footer Placeholder 4"/>
          <p:cNvSpPr>
            <a:spLocks noGrp="1"/>
          </p:cNvSpPr>
          <p:nvPr>
            <p:ph type="ftr" sz="quarter" idx="11"/>
          </p:nvPr>
        </p:nvSpPr>
        <p:spPr>
          <a:xfrm>
            <a:off x="2182708" y="6272784"/>
            <a:ext cx="6327648" cy="365125"/>
          </a:xfrm>
        </p:spPr>
        <p:txBody>
          <a:bodyPr/>
          <a:lstStyle/>
          <a:p>
            <a:endParaRPr lang="en-US" dirty="0"/>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4FAB73BC-B049-4115-A692-8D63A059BFB8}" type="slidenum">
              <a:rPr lang="en-US" dirty="0"/>
              <a:pPr/>
              <a:t>‹#›</a:t>
            </a:fld>
            <a:endParaRPr lang="en-US" dirty="0"/>
          </a:p>
        </p:txBody>
      </p:sp>
    </p:spTree>
    <p:extLst>
      <p:ext uri="{BB962C8B-B14F-4D97-AF65-F5344CB8AC3E}">
        <p14:creationId xmlns:p14="http://schemas.microsoft.com/office/powerpoint/2010/main" val="15290368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E548D31E-DCDA-41A7-9C67-C4B11B94D21D}" type="datetimeFigureOut">
              <a:rPr lang="en-US" dirty="0"/>
              <a:t>11/2/2022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34141998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9B3762C0-B258-48F1-ADE6-176B4174CCDD}" type="datetimeFigureOut">
              <a:rPr lang="en-US" dirty="0"/>
              <a:t>11/2/2022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30221879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677919A6-33EB-49BD-A62F-1FA56B9F9712}" type="datetimeFigureOut">
              <a:rPr lang="en-US" dirty="0"/>
              <a:t>11/2/2022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15944366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A4E7D1B-D673-4CF6-8672-009D42ABD2A0}" type="datetimeFigureOut">
              <a:rPr lang="en-US" dirty="0"/>
              <a:t>11/2/2022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40254974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dirty="0"/>
              <a:t>Click to edit Master title style</a:t>
            </a:r>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DA16AA21-1863-4931-97CB-99D0A168701B}" type="datetimeFigureOut">
              <a:rPr lang="en-US" dirty="0"/>
              <a:t>11/2/2022</a:t>
            </a:fld>
            <a:endParaRPr lang="en-US" dirty="0"/>
          </a:p>
        </p:txBody>
      </p:sp>
      <p:sp>
        <p:nvSpPr>
          <p:cNvPr id="6" name="Footer Placeholder 5"/>
          <p:cNvSpPr>
            <a:spLocks noGrp="1"/>
          </p:cNvSpPr>
          <p:nvPr>
            <p:ph type="ftr" sz="quarter" idx="11"/>
          </p:nvPr>
        </p:nvSpPr>
        <p:spPr/>
        <p:txBody>
          <a:bodyPr/>
          <a:lstStyle/>
          <a:p>
            <a:endParaRPr lang="en-US" dirty="0"/>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26649811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dirty="0"/>
              <a:t>Click to edit Master title style</a:t>
            </a:r>
          </a:p>
        </p:txBody>
      </p:sp>
      <p:sp>
        <p:nvSpPr>
          <p:cNvPr id="3" name="Picture Placeholder 2"/>
          <p:cNvSpPr>
            <a:spLocks noGrp="1" noChangeAspect="1"/>
          </p:cNvSpPr>
          <p:nvPr>
            <p:ph type="pic" idx="1"/>
          </p:nvPr>
        </p:nvSpPr>
        <p:spPr>
          <a:xfrm>
            <a:off x="0" y="0"/>
            <a:ext cx="8303740"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3772C379-9A7C-4C87-A116-CBE9F58B04C5}" type="datetimeFigureOut">
              <a:rPr lang="en-US" dirty="0"/>
              <a:t>11/2/2022</a:t>
            </a:fld>
            <a:endParaRPr lang="en-US" dirty="0"/>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21936118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8664C608-40B1-4030-A28D-5B74BC98ADCE}" type="datetimeFigureOut">
              <a:rPr lang="en-US" dirty="0"/>
              <a:t>11/2/2022</a:t>
            </a:fld>
            <a:endParaRPr lang="en-US" dirty="0"/>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US" dirty="0"/>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4FAB73BC-B049-4115-A692-8D63A059BFB8}" type="slidenum">
              <a:rPr lang="en-US" dirty="0"/>
              <a:pPr/>
              <a:t>‹#›</a:t>
            </a:fld>
            <a:endParaRPr lang="en-US" dirty="0"/>
          </a:p>
        </p:txBody>
      </p:sp>
    </p:spTree>
    <p:extLst>
      <p:ext uri="{BB962C8B-B14F-4D97-AF65-F5344CB8AC3E}">
        <p14:creationId xmlns:p14="http://schemas.microsoft.com/office/powerpoint/2010/main" val="1229877047"/>
      </p:ext>
    </p:extLst>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Lst>
  <p:hf sldNum="0" hdr="0" ftr="0" dt="0"/>
  <p:txStyles>
    <p:titleStyle>
      <a:lvl1pPr algn="l" defTabSz="914400" rtl="0" eaLnBrk="1" latinLnBrk="0" hangingPunct="1">
        <a:lnSpc>
          <a:spcPct val="90000"/>
        </a:lnSpc>
        <a:spcBef>
          <a:spcPct val="0"/>
        </a:spcBef>
        <a:buNone/>
        <a:defRPr sz="540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ctrTitle"/>
          </p:nvPr>
        </p:nvSpPr>
        <p:spPr>
          <a:xfrm>
            <a:off x="1064475" y="1419307"/>
            <a:ext cx="9954045" cy="3048724"/>
          </a:xfrm>
        </p:spPr>
        <p:txBody>
          <a:bodyPr/>
          <a:lstStyle/>
          <a:p>
            <a:pPr algn="ctr"/>
            <a:r>
              <a:rPr lang="tr-TR" sz="6600" dirty="0"/>
              <a:t>DESTEK VEKTÖR MAKİNALARI </a:t>
            </a:r>
            <a:br>
              <a:rPr lang="tr-TR" sz="6600" dirty="0"/>
            </a:br>
            <a:r>
              <a:rPr lang="tr-TR" sz="6600" dirty="0"/>
              <a:t>&amp; </a:t>
            </a:r>
            <a:br>
              <a:rPr lang="tr-TR" sz="6600" dirty="0"/>
            </a:br>
            <a:r>
              <a:rPr lang="tr-TR" sz="6600" dirty="0"/>
              <a:t>RASTGELE ORMAN</a:t>
            </a:r>
            <a:endParaRPr lang="tr-TR" sz="6600" dirty="0">
              <a:latin typeface="Rockwell Condensed"/>
            </a:endParaRPr>
          </a:p>
        </p:txBody>
      </p:sp>
      <p:sp>
        <p:nvSpPr>
          <p:cNvPr id="3" name="Alt Başlık 2"/>
          <p:cNvSpPr>
            <a:spLocks noGrp="1"/>
          </p:cNvSpPr>
          <p:nvPr>
            <p:ph type="subTitle" idx="1"/>
          </p:nvPr>
        </p:nvSpPr>
        <p:spPr>
          <a:xfrm>
            <a:off x="1069848" y="5280271"/>
            <a:ext cx="10048119" cy="863205"/>
          </a:xfrm>
        </p:spPr>
        <p:txBody>
          <a:bodyPr vert="horz" lIns="91440" tIns="45720" rIns="91440" bIns="45720" rtlCol="0" anchor="t">
            <a:normAutofit/>
          </a:bodyPr>
          <a:lstStyle/>
          <a:p>
            <a:r>
              <a:rPr lang="tr-TR" dirty="0"/>
              <a:t>MEHMET EMİN ÜNEŞ                 &amp;                      İBRAHİM MELİH ALMAZ </a:t>
            </a:r>
          </a:p>
          <a:p>
            <a:r>
              <a:rPr lang="tr-TR" dirty="0"/>
              <a:t>                                          _GURURLA SUNAR...</a:t>
            </a:r>
          </a:p>
        </p:txBody>
      </p:sp>
    </p:spTree>
    <p:extLst>
      <p:ext uri="{BB962C8B-B14F-4D97-AF65-F5344CB8AC3E}">
        <p14:creationId xmlns:p14="http://schemas.microsoft.com/office/powerpoint/2010/main" val="16744258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Resim 4">
            <a:extLst>
              <a:ext uri="{FF2B5EF4-FFF2-40B4-BE49-F238E27FC236}">
                <a16:creationId xmlns:a16="http://schemas.microsoft.com/office/drawing/2014/main" id="{F912B64F-338A-7AD4-6EBE-143452A99FD7}"/>
              </a:ext>
            </a:extLst>
          </p:cNvPr>
          <p:cNvPicPr>
            <a:picLocks noGrp="1" noChangeAspect="1"/>
          </p:cNvPicPr>
          <p:nvPr>
            <p:ph idx="1"/>
          </p:nvPr>
        </p:nvPicPr>
        <p:blipFill>
          <a:blip r:embed="rId2"/>
          <a:stretch>
            <a:fillRect/>
          </a:stretch>
        </p:blipFill>
        <p:spPr>
          <a:xfrm>
            <a:off x="406425" y="301076"/>
            <a:ext cx="11554579" cy="6252125"/>
          </a:xfrm>
        </p:spPr>
      </p:pic>
    </p:spTree>
    <p:extLst>
      <p:ext uri="{BB962C8B-B14F-4D97-AF65-F5344CB8AC3E}">
        <p14:creationId xmlns:p14="http://schemas.microsoft.com/office/powerpoint/2010/main" val="40972722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6021EE2-7483-0818-56F8-7DC0745DD53D}"/>
              </a:ext>
            </a:extLst>
          </p:cNvPr>
          <p:cNvSpPr>
            <a:spLocks noGrp="1"/>
          </p:cNvSpPr>
          <p:nvPr>
            <p:ph type="title"/>
          </p:nvPr>
        </p:nvSpPr>
        <p:spPr>
          <a:xfrm>
            <a:off x="1069848" y="484632"/>
            <a:ext cx="10058400" cy="529844"/>
          </a:xfrm>
        </p:spPr>
        <p:txBody>
          <a:bodyPr>
            <a:normAutofit/>
          </a:bodyPr>
          <a:lstStyle/>
          <a:p>
            <a:r>
              <a:rPr lang="tr-TR" sz="2800" dirty="0"/>
              <a:t>En uygun hiper düzlemin seçilmesi</a:t>
            </a:r>
          </a:p>
        </p:txBody>
      </p:sp>
      <p:pic>
        <p:nvPicPr>
          <p:cNvPr id="4" name="Resim 4">
            <a:extLst>
              <a:ext uri="{FF2B5EF4-FFF2-40B4-BE49-F238E27FC236}">
                <a16:creationId xmlns:a16="http://schemas.microsoft.com/office/drawing/2014/main" id="{0C66D55C-B2D7-D069-5BB0-62A0B2F8E7EA}"/>
              </a:ext>
            </a:extLst>
          </p:cNvPr>
          <p:cNvPicPr>
            <a:picLocks noGrp="1" noChangeAspect="1"/>
          </p:cNvPicPr>
          <p:nvPr>
            <p:ph idx="1"/>
          </p:nvPr>
        </p:nvPicPr>
        <p:blipFill>
          <a:blip r:embed="rId2"/>
          <a:stretch>
            <a:fillRect/>
          </a:stretch>
        </p:blipFill>
        <p:spPr>
          <a:xfrm>
            <a:off x="1137581" y="1116797"/>
            <a:ext cx="9806516" cy="5319182"/>
          </a:xfrm>
        </p:spPr>
      </p:pic>
    </p:spTree>
    <p:extLst>
      <p:ext uri="{BB962C8B-B14F-4D97-AF65-F5344CB8AC3E}">
        <p14:creationId xmlns:p14="http://schemas.microsoft.com/office/powerpoint/2010/main" val="8968009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Resim 4">
            <a:extLst>
              <a:ext uri="{FF2B5EF4-FFF2-40B4-BE49-F238E27FC236}">
                <a16:creationId xmlns:a16="http://schemas.microsoft.com/office/drawing/2014/main" id="{447261E9-209C-36FA-C2B7-57578A86C24F}"/>
              </a:ext>
            </a:extLst>
          </p:cNvPr>
          <p:cNvPicPr>
            <a:picLocks noGrp="1" noChangeAspect="1"/>
          </p:cNvPicPr>
          <p:nvPr>
            <p:ph idx="1"/>
          </p:nvPr>
        </p:nvPicPr>
        <p:blipFill>
          <a:blip r:embed="rId2"/>
          <a:stretch>
            <a:fillRect/>
          </a:stretch>
        </p:blipFill>
        <p:spPr>
          <a:xfrm>
            <a:off x="423455" y="396326"/>
            <a:ext cx="10885519" cy="5998124"/>
          </a:xfrm>
        </p:spPr>
      </p:pic>
    </p:spTree>
    <p:extLst>
      <p:ext uri="{BB962C8B-B14F-4D97-AF65-F5344CB8AC3E}">
        <p14:creationId xmlns:p14="http://schemas.microsoft.com/office/powerpoint/2010/main" val="16206786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Resim 4">
            <a:extLst>
              <a:ext uri="{FF2B5EF4-FFF2-40B4-BE49-F238E27FC236}">
                <a16:creationId xmlns:a16="http://schemas.microsoft.com/office/drawing/2014/main" id="{C7ED68EB-6105-6D28-2C9C-E012447E19FA}"/>
              </a:ext>
            </a:extLst>
          </p:cNvPr>
          <p:cNvPicPr>
            <a:picLocks noGrp="1" noChangeAspect="1"/>
          </p:cNvPicPr>
          <p:nvPr>
            <p:ph idx="1"/>
          </p:nvPr>
        </p:nvPicPr>
        <p:blipFill>
          <a:blip r:embed="rId2"/>
          <a:stretch>
            <a:fillRect/>
          </a:stretch>
        </p:blipFill>
        <p:spPr>
          <a:xfrm>
            <a:off x="521886" y="459825"/>
            <a:ext cx="11048491" cy="5955791"/>
          </a:xfrm>
        </p:spPr>
      </p:pic>
    </p:spTree>
    <p:extLst>
      <p:ext uri="{BB962C8B-B14F-4D97-AF65-F5344CB8AC3E}">
        <p14:creationId xmlns:p14="http://schemas.microsoft.com/office/powerpoint/2010/main" val="1388420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30ECDCA-E652-9E3F-5A92-39FB9A04AC14}"/>
              </a:ext>
            </a:extLst>
          </p:cNvPr>
          <p:cNvSpPr>
            <a:spLocks noGrp="1"/>
          </p:cNvSpPr>
          <p:nvPr>
            <p:ph type="title"/>
          </p:nvPr>
        </p:nvSpPr>
        <p:spPr>
          <a:xfrm>
            <a:off x="1069848" y="484632"/>
            <a:ext cx="10058400" cy="625094"/>
          </a:xfrm>
        </p:spPr>
        <p:txBody>
          <a:bodyPr>
            <a:normAutofit/>
          </a:bodyPr>
          <a:lstStyle/>
          <a:p>
            <a:r>
              <a:rPr lang="tr-TR" sz="2400" dirty="0"/>
              <a:t>Kenar payının geometrik karşılığı</a:t>
            </a:r>
            <a:endParaRPr lang="tr-TR" sz="2400" dirty="0">
              <a:latin typeface="Rockwell Condensed"/>
            </a:endParaRPr>
          </a:p>
        </p:txBody>
      </p:sp>
      <p:pic>
        <p:nvPicPr>
          <p:cNvPr id="4" name="Resim 4">
            <a:extLst>
              <a:ext uri="{FF2B5EF4-FFF2-40B4-BE49-F238E27FC236}">
                <a16:creationId xmlns:a16="http://schemas.microsoft.com/office/drawing/2014/main" id="{714F8E51-ED47-2801-6CE8-978D5E37A144}"/>
              </a:ext>
            </a:extLst>
          </p:cNvPr>
          <p:cNvPicPr>
            <a:picLocks noGrp="1" noChangeAspect="1"/>
          </p:cNvPicPr>
          <p:nvPr>
            <p:ph idx="1"/>
          </p:nvPr>
        </p:nvPicPr>
        <p:blipFill>
          <a:blip r:embed="rId2"/>
          <a:stretch>
            <a:fillRect/>
          </a:stretch>
        </p:blipFill>
        <p:spPr>
          <a:xfrm>
            <a:off x="1067313" y="1063075"/>
            <a:ext cx="10497386" cy="5437208"/>
          </a:xfrm>
        </p:spPr>
      </p:pic>
    </p:spTree>
    <p:extLst>
      <p:ext uri="{BB962C8B-B14F-4D97-AF65-F5344CB8AC3E}">
        <p14:creationId xmlns:p14="http://schemas.microsoft.com/office/powerpoint/2010/main" val="28938029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Resim 4">
            <a:extLst>
              <a:ext uri="{FF2B5EF4-FFF2-40B4-BE49-F238E27FC236}">
                <a16:creationId xmlns:a16="http://schemas.microsoft.com/office/drawing/2014/main" id="{4F5D7451-DADD-F705-2831-B61FFFC27B1E}"/>
              </a:ext>
            </a:extLst>
          </p:cNvPr>
          <p:cNvPicPr>
            <a:picLocks noGrp="1" noChangeAspect="1"/>
          </p:cNvPicPr>
          <p:nvPr>
            <p:ph idx="1"/>
          </p:nvPr>
        </p:nvPicPr>
        <p:blipFill>
          <a:blip r:embed="rId2"/>
          <a:stretch>
            <a:fillRect/>
          </a:stretch>
        </p:blipFill>
        <p:spPr>
          <a:xfrm>
            <a:off x="430851" y="364575"/>
            <a:ext cx="11061227" cy="5924041"/>
          </a:xfrm>
        </p:spPr>
      </p:pic>
    </p:spTree>
    <p:extLst>
      <p:ext uri="{BB962C8B-B14F-4D97-AF65-F5344CB8AC3E}">
        <p14:creationId xmlns:p14="http://schemas.microsoft.com/office/powerpoint/2010/main" val="2116176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Resim 4">
            <a:extLst>
              <a:ext uri="{FF2B5EF4-FFF2-40B4-BE49-F238E27FC236}">
                <a16:creationId xmlns:a16="http://schemas.microsoft.com/office/drawing/2014/main" id="{93B29519-4E79-8E8B-22A0-2003C1D2DB01}"/>
              </a:ext>
            </a:extLst>
          </p:cNvPr>
          <p:cNvPicPr>
            <a:picLocks noGrp="1" noChangeAspect="1"/>
          </p:cNvPicPr>
          <p:nvPr>
            <p:ph idx="1"/>
          </p:nvPr>
        </p:nvPicPr>
        <p:blipFill>
          <a:blip r:embed="rId2"/>
          <a:stretch>
            <a:fillRect/>
          </a:stretch>
        </p:blipFill>
        <p:spPr>
          <a:xfrm>
            <a:off x="793505" y="396325"/>
            <a:ext cx="10452335" cy="5902875"/>
          </a:xfrm>
        </p:spPr>
      </p:pic>
    </p:spTree>
    <p:extLst>
      <p:ext uri="{BB962C8B-B14F-4D97-AF65-F5344CB8AC3E}">
        <p14:creationId xmlns:p14="http://schemas.microsoft.com/office/powerpoint/2010/main" val="21301706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Resim 4" descr="metin içeren bir resim&#10;&#10;Açıklama otomatik olarak oluşturuldu">
            <a:extLst>
              <a:ext uri="{FF2B5EF4-FFF2-40B4-BE49-F238E27FC236}">
                <a16:creationId xmlns:a16="http://schemas.microsoft.com/office/drawing/2014/main" id="{06AA7FD9-00FF-5D45-11D9-3D2AE720F746}"/>
              </a:ext>
            </a:extLst>
          </p:cNvPr>
          <p:cNvPicPr>
            <a:picLocks noGrp="1" noChangeAspect="1"/>
          </p:cNvPicPr>
          <p:nvPr>
            <p:ph idx="1"/>
          </p:nvPr>
        </p:nvPicPr>
        <p:blipFill>
          <a:blip r:embed="rId2"/>
          <a:stretch>
            <a:fillRect/>
          </a:stretch>
        </p:blipFill>
        <p:spPr>
          <a:xfrm>
            <a:off x="421619" y="581279"/>
            <a:ext cx="11100857" cy="5617634"/>
          </a:xfrm>
        </p:spPr>
      </p:pic>
    </p:spTree>
    <p:extLst>
      <p:ext uri="{BB962C8B-B14F-4D97-AF65-F5344CB8AC3E}">
        <p14:creationId xmlns:p14="http://schemas.microsoft.com/office/powerpoint/2010/main" val="14647184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D8FB792-3F3F-7BDF-1FC5-E474C8832125}"/>
              </a:ext>
            </a:extLst>
          </p:cNvPr>
          <p:cNvSpPr>
            <a:spLocks noGrp="1"/>
          </p:cNvSpPr>
          <p:nvPr>
            <p:ph type="title"/>
          </p:nvPr>
        </p:nvSpPr>
        <p:spPr>
          <a:xfrm>
            <a:off x="1069848" y="484632"/>
            <a:ext cx="10058400" cy="625094"/>
          </a:xfrm>
        </p:spPr>
        <p:txBody>
          <a:bodyPr>
            <a:normAutofit/>
          </a:bodyPr>
          <a:lstStyle/>
          <a:p>
            <a:r>
              <a:rPr lang="tr-TR" sz="3200" dirty="0"/>
              <a:t>Esnek kenar payı</a:t>
            </a:r>
            <a:endParaRPr lang="tr-TR" sz="3200" dirty="0">
              <a:latin typeface="Rockwell Condensed"/>
            </a:endParaRPr>
          </a:p>
        </p:txBody>
      </p:sp>
      <p:pic>
        <p:nvPicPr>
          <p:cNvPr id="4" name="Resim 4">
            <a:extLst>
              <a:ext uri="{FF2B5EF4-FFF2-40B4-BE49-F238E27FC236}">
                <a16:creationId xmlns:a16="http://schemas.microsoft.com/office/drawing/2014/main" id="{62872E78-029D-9848-78D8-6FCE34A99674}"/>
              </a:ext>
            </a:extLst>
          </p:cNvPr>
          <p:cNvPicPr>
            <a:picLocks noGrp="1" noChangeAspect="1"/>
          </p:cNvPicPr>
          <p:nvPr>
            <p:ph idx="1"/>
          </p:nvPr>
        </p:nvPicPr>
        <p:blipFill>
          <a:blip r:embed="rId2"/>
          <a:stretch>
            <a:fillRect/>
          </a:stretch>
        </p:blipFill>
        <p:spPr>
          <a:xfrm>
            <a:off x="1174623" y="1118384"/>
            <a:ext cx="10251016" cy="5411257"/>
          </a:xfrm>
        </p:spPr>
      </p:pic>
    </p:spTree>
    <p:extLst>
      <p:ext uri="{BB962C8B-B14F-4D97-AF65-F5344CB8AC3E}">
        <p14:creationId xmlns:p14="http://schemas.microsoft.com/office/powerpoint/2010/main" val="1811344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Resim 4">
            <a:extLst>
              <a:ext uri="{FF2B5EF4-FFF2-40B4-BE49-F238E27FC236}">
                <a16:creationId xmlns:a16="http://schemas.microsoft.com/office/drawing/2014/main" id="{A1694014-070C-3839-8906-282C28A3E5EE}"/>
              </a:ext>
            </a:extLst>
          </p:cNvPr>
          <p:cNvPicPr>
            <a:picLocks noGrp="1" noChangeAspect="1"/>
          </p:cNvPicPr>
          <p:nvPr>
            <p:ph idx="1"/>
          </p:nvPr>
        </p:nvPicPr>
        <p:blipFill>
          <a:blip r:embed="rId2"/>
          <a:stretch>
            <a:fillRect/>
          </a:stretch>
        </p:blipFill>
        <p:spPr>
          <a:xfrm>
            <a:off x="631947" y="385742"/>
            <a:ext cx="10733118" cy="5976958"/>
          </a:xfrm>
        </p:spPr>
      </p:pic>
    </p:spTree>
    <p:extLst>
      <p:ext uri="{BB962C8B-B14F-4D97-AF65-F5344CB8AC3E}">
        <p14:creationId xmlns:p14="http://schemas.microsoft.com/office/powerpoint/2010/main" val="19038172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A254963B-AC8A-A607-4CF1-7A5B648453BF}"/>
              </a:ext>
            </a:extLst>
          </p:cNvPr>
          <p:cNvSpPr>
            <a:spLocks noGrp="1"/>
          </p:cNvSpPr>
          <p:nvPr>
            <p:ph type="title"/>
          </p:nvPr>
        </p:nvSpPr>
        <p:spPr>
          <a:xfrm>
            <a:off x="595395" y="521185"/>
            <a:ext cx="10847942" cy="1041074"/>
          </a:xfrm>
        </p:spPr>
        <p:txBody>
          <a:bodyPr vert="horz" lIns="91440" tIns="45720" rIns="91440" bIns="45720" rtlCol="0" anchor="ctr">
            <a:noAutofit/>
          </a:bodyPr>
          <a:lstStyle/>
          <a:p>
            <a:r>
              <a:rPr lang="tr-TR" sz="4000" dirty="0"/>
              <a:t>DESTEK VEKTÖR MAKİNALARI (</a:t>
            </a:r>
            <a:r>
              <a:rPr lang="tr-TR" sz="4000" dirty="0" err="1"/>
              <a:t>support</a:t>
            </a:r>
            <a:r>
              <a:rPr lang="tr-TR" sz="4000" dirty="0"/>
              <a:t> </a:t>
            </a:r>
            <a:r>
              <a:rPr lang="tr-TR" sz="4000" dirty="0" err="1"/>
              <a:t>vector</a:t>
            </a:r>
            <a:r>
              <a:rPr lang="tr-TR" sz="4000" dirty="0"/>
              <a:t> </a:t>
            </a:r>
            <a:r>
              <a:rPr lang="tr-TR" sz="4000" dirty="0" err="1"/>
              <a:t>machine</a:t>
            </a:r>
            <a:r>
              <a:rPr lang="tr-TR" sz="4000" dirty="0"/>
              <a:t>)</a:t>
            </a:r>
            <a:endParaRPr lang="tr-TR" sz="4000" dirty="0">
              <a:latin typeface="Rockwell Condensed"/>
            </a:endParaRPr>
          </a:p>
        </p:txBody>
      </p:sp>
      <p:sp>
        <p:nvSpPr>
          <p:cNvPr id="3" name="İçerik Yer Tutucusu 2">
            <a:extLst>
              <a:ext uri="{FF2B5EF4-FFF2-40B4-BE49-F238E27FC236}">
                <a16:creationId xmlns:a16="http://schemas.microsoft.com/office/drawing/2014/main" id="{DA16BE04-2D84-0A59-4A28-B51DE2E1E91A}"/>
              </a:ext>
            </a:extLst>
          </p:cNvPr>
          <p:cNvSpPr>
            <a:spLocks noGrp="1"/>
          </p:cNvSpPr>
          <p:nvPr>
            <p:ph idx="1"/>
          </p:nvPr>
        </p:nvSpPr>
        <p:spPr>
          <a:xfrm>
            <a:off x="333679" y="2009557"/>
            <a:ext cx="10794569" cy="4162643"/>
          </a:xfrm>
        </p:spPr>
        <p:txBody>
          <a:bodyPr vert="horz" lIns="91440" tIns="45720" rIns="91440" bIns="45720" rtlCol="0" anchor="t">
            <a:normAutofit/>
          </a:bodyPr>
          <a:lstStyle/>
          <a:p>
            <a:pPr marL="0" indent="0" algn="just">
              <a:lnSpc>
                <a:spcPct val="100000"/>
              </a:lnSpc>
              <a:spcBef>
                <a:spcPct val="20000"/>
              </a:spcBef>
              <a:spcAft>
                <a:spcPts val="600"/>
              </a:spcAft>
              <a:buNone/>
            </a:pPr>
            <a:r>
              <a:rPr lang="tr-TR" sz="2200" dirty="0">
                <a:ea typeface="+mn-lt"/>
                <a:cs typeface="+mn-lt"/>
              </a:rPr>
              <a:t>Son yıllarda, sınıflandırma problemlerinin çözümü için geliştirilmiş en başarılı </a:t>
            </a:r>
            <a:endParaRPr lang="en-US" sz="2200">
              <a:ea typeface="+mn-lt"/>
              <a:cs typeface="+mn-lt"/>
            </a:endParaRPr>
          </a:p>
          <a:p>
            <a:pPr marL="0" indent="0" algn="just">
              <a:lnSpc>
                <a:spcPct val="100000"/>
              </a:lnSpc>
              <a:spcBef>
                <a:spcPct val="20000"/>
              </a:spcBef>
              <a:spcAft>
                <a:spcPts val="600"/>
              </a:spcAft>
              <a:buNone/>
            </a:pPr>
            <a:r>
              <a:rPr lang="tr-TR" sz="2200" dirty="0">
                <a:ea typeface="+mn-lt"/>
                <a:cs typeface="+mn-lt"/>
              </a:rPr>
              <a:t>makine öğrenimi algoritmalarından biri Destek Vektör Makineleridir. Destek Vektör</a:t>
            </a:r>
            <a:endParaRPr lang="en-US" sz="2200">
              <a:ea typeface="+mn-lt"/>
              <a:cs typeface="+mn-lt"/>
            </a:endParaRPr>
          </a:p>
          <a:p>
            <a:pPr marL="0" indent="0" algn="just">
              <a:lnSpc>
                <a:spcPct val="100000"/>
              </a:lnSpc>
              <a:spcBef>
                <a:spcPct val="20000"/>
              </a:spcBef>
              <a:spcAft>
                <a:spcPts val="600"/>
              </a:spcAft>
              <a:buNone/>
            </a:pPr>
            <a:r>
              <a:rPr lang="tr-TR" sz="2200" dirty="0">
                <a:ea typeface="+mn-lt"/>
                <a:cs typeface="+mn-lt"/>
              </a:rPr>
              <a:t>Makineleri, birçok sınıflandırma probleminin çözümünde başarıyla uygulanmış ve</a:t>
            </a:r>
            <a:endParaRPr lang="en-US" sz="2200">
              <a:ea typeface="+mn-lt"/>
              <a:cs typeface="+mn-lt"/>
            </a:endParaRPr>
          </a:p>
          <a:p>
            <a:pPr marL="0" indent="0" algn="just">
              <a:lnSpc>
                <a:spcPct val="100000"/>
              </a:lnSpc>
              <a:spcBef>
                <a:spcPct val="20000"/>
              </a:spcBef>
              <a:spcAft>
                <a:spcPts val="600"/>
              </a:spcAft>
              <a:buNone/>
            </a:pPr>
            <a:r>
              <a:rPr lang="tr-TR" sz="2200" dirty="0">
                <a:ea typeface="+mn-lt"/>
                <a:cs typeface="+mn-lt"/>
              </a:rPr>
              <a:t>genelleme performansı yüksek ve etkin makine öğrenimi algoritmalarından biri</a:t>
            </a:r>
          </a:p>
          <a:p>
            <a:pPr marL="0" indent="0" algn="just">
              <a:lnSpc>
                <a:spcPct val="100000"/>
              </a:lnSpc>
              <a:spcBef>
                <a:spcPct val="20000"/>
              </a:spcBef>
              <a:spcAft>
                <a:spcPts val="600"/>
              </a:spcAft>
              <a:buNone/>
            </a:pPr>
            <a:r>
              <a:rPr lang="tr-TR" sz="2200" dirty="0">
                <a:ea typeface="+mn-lt"/>
                <a:cs typeface="+mn-lt"/>
              </a:rPr>
              <a:t>olarak literatürdeki yerini almıştır.</a:t>
            </a:r>
          </a:p>
          <a:p>
            <a:pPr marL="0" indent="0" algn="just">
              <a:lnSpc>
                <a:spcPct val="100000"/>
              </a:lnSpc>
              <a:spcBef>
                <a:spcPct val="20000"/>
              </a:spcBef>
              <a:spcAft>
                <a:spcPts val="600"/>
              </a:spcAft>
              <a:buNone/>
            </a:pPr>
            <a:endParaRPr lang="tr-TR" sz="2200" dirty="0">
              <a:highlight>
                <a:srgbClr val="FFFF00"/>
              </a:highlight>
              <a:ea typeface="+mn-lt"/>
              <a:cs typeface="+mn-lt"/>
            </a:endParaRPr>
          </a:p>
          <a:p>
            <a:pPr marL="0" indent="0">
              <a:lnSpc>
                <a:spcPct val="100000"/>
              </a:lnSpc>
              <a:spcBef>
                <a:spcPct val="20000"/>
              </a:spcBef>
              <a:spcAft>
                <a:spcPts val="600"/>
              </a:spcAft>
              <a:buNone/>
            </a:pPr>
            <a:endParaRPr lang="tr-TR" dirty="0">
              <a:ea typeface="+mn-lt"/>
              <a:cs typeface="+mn-lt"/>
            </a:endParaRPr>
          </a:p>
          <a:p>
            <a:pPr>
              <a:buClr>
                <a:srgbClr val="9E3611"/>
              </a:buClr>
            </a:pPr>
            <a:endParaRPr lang="tr-TR" dirty="0"/>
          </a:p>
        </p:txBody>
      </p:sp>
    </p:spTree>
    <p:extLst>
      <p:ext uri="{BB962C8B-B14F-4D97-AF65-F5344CB8AC3E}">
        <p14:creationId xmlns:p14="http://schemas.microsoft.com/office/powerpoint/2010/main" val="22455492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Resim 4">
            <a:extLst>
              <a:ext uri="{FF2B5EF4-FFF2-40B4-BE49-F238E27FC236}">
                <a16:creationId xmlns:a16="http://schemas.microsoft.com/office/drawing/2014/main" id="{C2C73243-1931-33E2-4938-F6289D1CDA23}"/>
              </a:ext>
            </a:extLst>
          </p:cNvPr>
          <p:cNvPicPr>
            <a:picLocks noGrp="1" noChangeAspect="1"/>
          </p:cNvPicPr>
          <p:nvPr>
            <p:ph idx="1"/>
          </p:nvPr>
        </p:nvPicPr>
        <p:blipFill>
          <a:blip r:embed="rId2"/>
          <a:stretch>
            <a:fillRect/>
          </a:stretch>
        </p:blipFill>
        <p:spPr>
          <a:xfrm>
            <a:off x="1275239" y="502158"/>
            <a:ext cx="9488867" cy="5670042"/>
          </a:xfrm>
        </p:spPr>
      </p:pic>
    </p:spTree>
    <p:extLst>
      <p:ext uri="{BB962C8B-B14F-4D97-AF65-F5344CB8AC3E}">
        <p14:creationId xmlns:p14="http://schemas.microsoft.com/office/powerpoint/2010/main" val="9899318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Resim 4">
            <a:extLst>
              <a:ext uri="{FF2B5EF4-FFF2-40B4-BE49-F238E27FC236}">
                <a16:creationId xmlns:a16="http://schemas.microsoft.com/office/drawing/2014/main" id="{22175067-8AB4-C335-9660-14BE2DC54CAA}"/>
              </a:ext>
            </a:extLst>
          </p:cNvPr>
          <p:cNvPicPr>
            <a:picLocks noGrp="1" noChangeAspect="1"/>
          </p:cNvPicPr>
          <p:nvPr>
            <p:ph idx="1"/>
          </p:nvPr>
        </p:nvPicPr>
        <p:blipFill>
          <a:blip r:embed="rId2"/>
          <a:stretch>
            <a:fillRect/>
          </a:stretch>
        </p:blipFill>
        <p:spPr>
          <a:xfrm>
            <a:off x="1486524" y="163492"/>
            <a:ext cx="9098048" cy="6294458"/>
          </a:xfrm>
        </p:spPr>
      </p:pic>
    </p:spTree>
    <p:extLst>
      <p:ext uri="{BB962C8B-B14F-4D97-AF65-F5344CB8AC3E}">
        <p14:creationId xmlns:p14="http://schemas.microsoft.com/office/powerpoint/2010/main" val="21977263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26A0074-EF10-CF3F-B599-6391CC7CC7EA}"/>
              </a:ext>
            </a:extLst>
          </p:cNvPr>
          <p:cNvSpPr>
            <a:spLocks noGrp="1"/>
          </p:cNvSpPr>
          <p:nvPr>
            <p:ph type="title"/>
          </p:nvPr>
        </p:nvSpPr>
        <p:spPr/>
        <p:txBody>
          <a:bodyPr/>
          <a:lstStyle/>
          <a:p>
            <a:r>
              <a:rPr lang="tr-TR" dirty="0"/>
              <a:t>RASTGELE ORMAN (</a:t>
            </a:r>
            <a:r>
              <a:rPr lang="tr-TR" dirty="0" err="1"/>
              <a:t>random</a:t>
            </a:r>
            <a:r>
              <a:rPr lang="tr-TR" dirty="0"/>
              <a:t> </a:t>
            </a:r>
            <a:r>
              <a:rPr lang="tr-TR" dirty="0" err="1"/>
              <a:t>forest</a:t>
            </a:r>
            <a:r>
              <a:rPr lang="tr-TR" dirty="0"/>
              <a:t>)</a:t>
            </a:r>
          </a:p>
        </p:txBody>
      </p:sp>
      <p:sp>
        <p:nvSpPr>
          <p:cNvPr id="3" name="İçerik Yer Tutucusu 2">
            <a:extLst>
              <a:ext uri="{FF2B5EF4-FFF2-40B4-BE49-F238E27FC236}">
                <a16:creationId xmlns:a16="http://schemas.microsoft.com/office/drawing/2014/main" id="{45DD8E66-1AF8-5301-A054-3F0CE7D928EB}"/>
              </a:ext>
            </a:extLst>
          </p:cNvPr>
          <p:cNvSpPr>
            <a:spLocks noGrp="1"/>
          </p:cNvSpPr>
          <p:nvPr>
            <p:ph idx="1"/>
          </p:nvPr>
        </p:nvSpPr>
        <p:spPr/>
        <p:txBody>
          <a:bodyPr vert="horz" lIns="91440" tIns="45720" rIns="91440" bIns="45720" rtlCol="0" anchor="t">
            <a:normAutofit/>
          </a:bodyPr>
          <a:lstStyle/>
          <a:p>
            <a:pPr marL="0" indent="0">
              <a:buNone/>
            </a:pPr>
            <a:r>
              <a:rPr lang="tr-TR" dirty="0">
                <a:ea typeface="+mn-lt"/>
                <a:cs typeface="+mn-lt"/>
              </a:rPr>
              <a:t>Rastgele Ormanlar, özellikle Karar Ağaçlarındaki yüksek varyans sorununu çözmek için geliştirilmiştir. Adından da anlaşılacağı gibi, tek bir Karar Ağacını eğitmiyorsunuz, bütün bir ormanı eğitiyorsunuz! Bu durumda, Torbalı Karar Ağaçları ormanı.</a:t>
            </a:r>
            <a:endParaRPr lang="tr-TR"/>
          </a:p>
          <a:p>
            <a:pPr marL="0" indent="0">
              <a:buNone/>
            </a:pPr>
            <a:r>
              <a:rPr lang="tr-TR" dirty="0">
                <a:ea typeface="+mn-lt"/>
                <a:cs typeface="+mn-lt"/>
              </a:rPr>
              <a:t>Rastgele orman, hem sınıflandırma hem de regresyon için kullanılan denetimli bir öğrenme algoritmasıdır. Ancak, esas olarak sınıflandırma problemleri için kullanılır. Bildiğimiz gibi bir ormanın ağaçlardan oluştuğunu ve daha fazla ağaç daha sağlam orman anlamına geldiğini biliyoruz. Benzer şekilde, rastgele orman algoritması, veri örnekleri üzerinde karar ağaçları oluşturur ve daha sonra her birinden tahmini alır ve son olarak oylama yoluyla en iyi çözümü seçer. Tek bir karar ağacından daha iyi olan bir toplu yöntemdir çünkü sonucun ortalamasını alarak fazla uyumu azaltır.</a:t>
            </a:r>
            <a:endParaRPr lang="tr-TR" dirty="0"/>
          </a:p>
          <a:p>
            <a:pPr>
              <a:buClr>
                <a:srgbClr val="9E3611"/>
              </a:buClr>
            </a:pPr>
            <a:endParaRPr lang="tr-TR" dirty="0"/>
          </a:p>
        </p:txBody>
      </p:sp>
    </p:spTree>
    <p:extLst>
      <p:ext uri="{BB962C8B-B14F-4D97-AF65-F5344CB8AC3E}">
        <p14:creationId xmlns:p14="http://schemas.microsoft.com/office/powerpoint/2010/main" val="22033662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52E781CF-F66A-ED3D-4E11-2E16B4E8F1E2}"/>
              </a:ext>
            </a:extLst>
          </p:cNvPr>
          <p:cNvSpPr>
            <a:spLocks noGrp="1"/>
          </p:cNvSpPr>
          <p:nvPr>
            <p:ph type="title"/>
          </p:nvPr>
        </p:nvSpPr>
        <p:spPr>
          <a:xfrm>
            <a:off x="1069848" y="484632"/>
            <a:ext cx="10058400" cy="841989"/>
          </a:xfrm>
        </p:spPr>
        <p:txBody>
          <a:bodyPr>
            <a:normAutofit/>
          </a:bodyPr>
          <a:lstStyle/>
          <a:p>
            <a:r>
              <a:rPr lang="tr-TR" sz="2800" dirty="0"/>
              <a:t>Rastgele orman algoritmasının avantajları</a:t>
            </a:r>
          </a:p>
        </p:txBody>
      </p:sp>
      <p:sp>
        <p:nvSpPr>
          <p:cNvPr id="3" name="İçerik Yer Tutucusu 2">
            <a:extLst>
              <a:ext uri="{FF2B5EF4-FFF2-40B4-BE49-F238E27FC236}">
                <a16:creationId xmlns:a16="http://schemas.microsoft.com/office/drawing/2014/main" id="{52DF400C-13CF-8700-561C-C10E7A09E078}"/>
              </a:ext>
            </a:extLst>
          </p:cNvPr>
          <p:cNvSpPr>
            <a:spLocks noGrp="1"/>
          </p:cNvSpPr>
          <p:nvPr>
            <p:ph idx="1"/>
          </p:nvPr>
        </p:nvSpPr>
        <p:spPr>
          <a:xfrm>
            <a:off x="950499" y="1588926"/>
            <a:ext cx="10058400" cy="4050792"/>
          </a:xfrm>
        </p:spPr>
        <p:txBody>
          <a:bodyPr vert="horz" lIns="91440" tIns="45720" rIns="91440" bIns="45720" rtlCol="0" anchor="t">
            <a:normAutofit fontScale="85000" lnSpcReduction="20000"/>
          </a:bodyPr>
          <a:lstStyle/>
          <a:p>
            <a:pPr marL="457200" indent="-457200">
              <a:buChar char="Ø"/>
            </a:pPr>
            <a:r>
              <a:rPr lang="tr-TR" dirty="0">
                <a:ea typeface="+mn-lt"/>
                <a:cs typeface="+mn-lt"/>
              </a:rPr>
              <a:t>Farklı karar ağaçlarının sonuçlarının ortalamasını alarak veya birleştirerek aşırı uyum sorununun üstesinden gelir.</a:t>
            </a:r>
            <a:endParaRPr lang="tr-TR" dirty="0"/>
          </a:p>
          <a:p>
            <a:pPr marL="0" indent="0">
              <a:buClr>
                <a:srgbClr val="9E3611"/>
              </a:buClr>
              <a:buNone/>
            </a:pPr>
            <a:endParaRPr lang="en-US" dirty="0"/>
          </a:p>
          <a:p>
            <a:pPr marL="457200" indent="-457200">
              <a:buClr>
                <a:srgbClr val="9E3611"/>
              </a:buClr>
              <a:buChar char="Ø"/>
            </a:pPr>
            <a:r>
              <a:rPr lang="tr-TR" dirty="0">
                <a:ea typeface="+mn-lt"/>
                <a:cs typeface="+mn-lt"/>
              </a:rPr>
              <a:t>Rastgele ormanlar, çok çeşitli veri öğeleri için tek bir karar ağacından daha iyi çalışır.</a:t>
            </a:r>
            <a:endParaRPr lang="tr-TR" dirty="0"/>
          </a:p>
          <a:p>
            <a:pPr marL="0" indent="0">
              <a:buClr>
                <a:srgbClr val="9E3611"/>
              </a:buClr>
              <a:buNone/>
            </a:pPr>
            <a:endParaRPr lang="en-US" dirty="0"/>
          </a:p>
          <a:p>
            <a:pPr marL="457200" indent="-457200">
              <a:buClr>
                <a:srgbClr val="9E3611"/>
              </a:buClr>
              <a:buChar char="Ø"/>
            </a:pPr>
            <a:r>
              <a:rPr lang="tr-TR" dirty="0">
                <a:ea typeface="+mn-lt"/>
                <a:cs typeface="+mn-lt"/>
              </a:rPr>
              <a:t>Rastgele orman, tek karar ağacından daha az varyansa sahiptir.</a:t>
            </a:r>
            <a:endParaRPr lang="tr-TR" dirty="0"/>
          </a:p>
          <a:p>
            <a:pPr marL="0" indent="0">
              <a:buClr>
                <a:srgbClr val="9E3611"/>
              </a:buClr>
              <a:buNone/>
            </a:pPr>
            <a:endParaRPr lang="en-US" dirty="0"/>
          </a:p>
          <a:p>
            <a:pPr marL="457200" indent="-457200">
              <a:buClr>
                <a:srgbClr val="9E3611"/>
              </a:buClr>
              <a:buChar char="Ø"/>
            </a:pPr>
            <a:r>
              <a:rPr lang="tr-TR" dirty="0">
                <a:ea typeface="+mn-lt"/>
                <a:cs typeface="+mn-lt"/>
              </a:rPr>
              <a:t>Rastgele ormanlar çok esnektir ve çok yüksek doğruluğa sahiptir.</a:t>
            </a:r>
            <a:br>
              <a:rPr lang="en-US" dirty="0"/>
            </a:br>
            <a:endParaRPr lang="en-US"/>
          </a:p>
          <a:p>
            <a:pPr marL="457200" indent="-457200">
              <a:buClr>
                <a:srgbClr val="9E3611"/>
              </a:buClr>
              <a:buChar char="Ø"/>
            </a:pPr>
            <a:r>
              <a:rPr lang="tr-TR" dirty="0">
                <a:ea typeface="+mn-lt"/>
                <a:cs typeface="+mn-lt"/>
              </a:rPr>
              <a:t>Rasgele orman algoritmasında verilerin ölçeklendirilmesi gerekli değildir. Ölçeklendirmeden veri sağladıktan sonra bile iyi doğruluğu korur.</a:t>
            </a:r>
            <a:br>
              <a:rPr lang="en-US" dirty="0"/>
            </a:br>
            <a:endParaRPr lang="en-US"/>
          </a:p>
          <a:p>
            <a:pPr marL="457200" indent="-457200">
              <a:buClr>
                <a:srgbClr val="9E3611"/>
              </a:buClr>
              <a:buChar char="Ø"/>
            </a:pPr>
            <a:r>
              <a:rPr lang="tr-TR" dirty="0">
                <a:ea typeface="+mn-lt"/>
                <a:cs typeface="+mn-lt"/>
              </a:rPr>
              <a:t>Rasgele orman algoritmasında verilerin ölçeklendirilmesi gerekli değildir. Ölçeklendirmeden veri sağladıktan sonra bile iyi doğruluğu korur.</a:t>
            </a:r>
            <a:endParaRPr lang="tr-TR" dirty="0"/>
          </a:p>
          <a:p>
            <a:pPr>
              <a:buClr>
                <a:srgbClr val="9E3611"/>
              </a:buClr>
            </a:pPr>
            <a:endParaRPr lang="tr-TR" dirty="0"/>
          </a:p>
        </p:txBody>
      </p:sp>
    </p:spTree>
    <p:extLst>
      <p:ext uri="{BB962C8B-B14F-4D97-AF65-F5344CB8AC3E}">
        <p14:creationId xmlns:p14="http://schemas.microsoft.com/office/powerpoint/2010/main" val="24319777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8C3186F-AD8B-0F90-02B2-91720D5DE64F}"/>
              </a:ext>
            </a:extLst>
          </p:cNvPr>
          <p:cNvSpPr>
            <a:spLocks noGrp="1"/>
          </p:cNvSpPr>
          <p:nvPr>
            <p:ph type="title"/>
          </p:nvPr>
        </p:nvSpPr>
        <p:spPr/>
        <p:txBody>
          <a:bodyPr>
            <a:normAutofit/>
          </a:bodyPr>
          <a:lstStyle/>
          <a:p>
            <a:r>
              <a:rPr lang="tr-TR" sz="2800" dirty="0"/>
              <a:t>Rastgele orman algoritmasının dezavantajları</a:t>
            </a:r>
            <a:endParaRPr lang="tr-TR" dirty="0"/>
          </a:p>
        </p:txBody>
      </p:sp>
      <p:sp>
        <p:nvSpPr>
          <p:cNvPr id="3" name="İçerik Yer Tutucusu 2">
            <a:extLst>
              <a:ext uri="{FF2B5EF4-FFF2-40B4-BE49-F238E27FC236}">
                <a16:creationId xmlns:a16="http://schemas.microsoft.com/office/drawing/2014/main" id="{BC196F59-BFC0-B68C-E5BF-AA67A56789C8}"/>
              </a:ext>
            </a:extLst>
          </p:cNvPr>
          <p:cNvSpPr>
            <a:spLocks noGrp="1"/>
          </p:cNvSpPr>
          <p:nvPr>
            <p:ph idx="1"/>
          </p:nvPr>
        </p:nvSpPr>
        <p:spPr>
          <a:xfrm>
            <a:off x="1069848" y="1763360"/>
            <a:ext cx="10058400" cy="4408840"/>
          </a:xfrm>
        </p:spPr>
        <p:txBody>
          <a:bodyPr vert="horz" lIns="91440" tIns="45720" rIns="91440" bIns="45720" rtlCol="0" anchor="t">
            <a:normAutofit/>
          </a:bodyPr>
          <a:lstStyle/>
          <a:p>
            <a:pPr>
              <a:buChar char="Ø"/>
            </a:pPr>
            <a:r>
              <a:rPr lang="tr-TR" dirty="0">
                <a:ea typeface="+mn-lt"/>
                <a:cs typeface="+mn-lt"/>
              </a:rPr>
              <a:t>Karmaşıklık, Rastgele orman algoritmalarının ana dezavantajıdır.</a:t>
            </a:r>
            <a:br>
              <a:rPr lang="en-US" dirty="0"/>
            </a:br>
            <a:endParaRPr lang="en-US"/>
          </a:p>
          <a:p>
            <a:pPr>
              <a:buClr>
                <a:srgbClr val="9E3611"/>
              </a:buClr>
              <a:buChar char="Ø"/>
            </a:pPr>
            <a:r>
              <a:rPr lang="tr-TR" dirty="0">
                <a:ea typeface="+mn-lt"/>
                <a:cs typeface="+mn-lt"/>
              </a:rPr>
              <a:t>Rastgele ormanların inşası, karar ağaçlarından çok daha zor ve zaman alıcıdır.</a:t>
            </a:r>
            <a:endParaRPr lang="tr-TR" dirty="0"/>
          </a:p>
          <a:p>
            <a:pPr marL="0" indent="0">
              <a:buClr>
                <a:srgbClr val="9E3611"/>
              </a:buClr>
              <a:buNone/>
            </a:pPr>
            <a:endParaRPr lang="en-US" dirty="0"/>
          </a:p>
          <a:p>
            <a:pPr>
              <a:buClr>
                <a:srgbClr val="9E3611"/>
              </a:buClr>
              <a:buChar char="Ø"/>
            </a:pPr>
            <a:r>
              <a:rPr lang="tr-TR" dirty="0">
                <a:ea typeface="+mn-lt"/>
                <a:cs typeface="+mn-lt"/>
              </a:rPr>
              <a:t>Rastgele orman algoritmasını uygulamak için daha fazla hesaplama kaynağı gereklidir.</a:t>
            </a:r>
            <a:br>
              <a:rPr lang="en-US" dirty="0"/>
            </a:br>
            <a:endParaRPr lang="en-US"/>
          </a:p>
          <a:p>
            <a:pPr>
              <a:buClr>
                <a:srgbClr val="9E3611"/>
              </a:buClr>
              <a:buChar char="Ø"/>
            </a:pPr>
            <a:r>
              <a:rPr lang="tr-TR" dirty="0">
                <a:ea typeface="+mn-lt"/>
                <a:cs typeface="+mn-lt"/>
              </a:rPr>
              <a:t>Karar ağaçları koleksiyonumuzun geniş olması durumunda daha az sezgiseldir.</a:t>
            </a:r>
            <a:br>
              <a:rPr lang="en-US" dirty="0"/>
            </a:br>
            <a:endParaRPr lang="en-US"/>
          </a:p>
          <a:p>
            <a:pPr>
              <a:buClr>
                <a:srgbClr val="9E3611"/>
              </a:buClr>
              <a:buChar char="Ø"/>
            </a:pPr>
            <a:r>
              <a:rPr lang="tr-TR" dirty="0">
                <a:ea typeface="+mn-lt"/>
                <a:cs typeface="+mn-lt"/>
              </a:rPr>
              <a:t>Rastgele ormanların kullanıldığı tahmin süreci, diğer algoritmalara kıyasla çok zaman alıcıdır.</a:t>
            </a:r>
            <a:endParaRPr lang="tr-TR" dirty="0"/>
          </a:p>
          <a:p>
            <a:pPr>
              <a:buClr>
                <a:srgbClr val="9E3611"/>
              </a:buClr>
            </a:pPr>
            <a:endParaRPr lang="tr-TR" dirty="0"/>
          </a:p>
        </p:txBody>
      </p:sp>
    </p:spTree>
    <p:extLst>
      <p:ext uri="{BB962C8B-B14F-4D97-AF65-F5344CB8AC3E}">
        <p14:creationId xmlns:p14="http://schemas.microsoft.com/office/powerpoint/2010/main" val="18807196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Resim 4">
            <a:extLst>
              <a:ext uri="{FF2B5EF4-FFF2-40B4-BE49-F238E27FC236}">
                <a16:creationId xmlns:a16="http://schemas.microsoft.com/office/drawing/2014/main" id="{D0158445-F1C2-ACD3-4B4E-E40A1F4C8022}"/>
              </a:ext>
            </a:extLst>
          </p:cNvPr>
          <p:cNvPicPr>
            <a:picLocks noGrp="1" noChangeAspect="1"/>
          </p:cNvPicPr>
          <p:nvPr>
            <p:ph idx="1"/>
          </p:nvPr>
        </p:nvPicPr>
        <p:blipFill>
          <a:blip r:embed="rId2"/>
          <a:stretch>
            <a:fillRect/>
          </a:stretch>
        </p:blipFill>
        <p:spPr>
          <a:xfrm>
            <a:off x="1060614" y="854470"/>
            <a:ext cx="10361470" cy="5372814"/>
          </a:xfrm>
        </p:spPr>
      </p:pic>
    </p:spTree>
    <p:extLst>
      <p:ext uri="{BB962C8B-B14F-4D97-AF65-F5344CB8AC3E}">
        <p14:creationId xmlns:p14="http://schemas.microsoft.com/office/powerpoint/2010/main" val="18007624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7AA82BA7-C056-3385-7620-0F62D580F6D4}"/>
              </a:ext>
            </a:extLst>
          </p:cNvPr>
          <p:cNvSpPr>
            <a:spLocks noGrp="1"/>
          </p:cNvSpPr>
          <p:nvPr>
            <p:ph idx="1"/>
          </p:nvPr>
        </p:nvSpPr>
        <p:spPr>
          <a:xfrm>
            <a:off x="475746" y="1385239"/>
            <a:ext cx="11233688" cy="4943163"/>
          </a:xfrm>
        </p:spPr>
        <p:txBody>
          <a:bodyPr vert="horz" lIns="91440" tIns="45720" rIns="91440" bIns="45720" rtlCol="0" anchor="t">
            <a:noAutofit/>
          </a:bodyPr>
          <a:lstStyle/>
          <a:p>
            <a:pPr algn="just">
              <a:buNone/>
            </a:pPr>
            <a:r>
              <a:rPr lang="tr-TR" sz="2400" dirty="0">
                <a:ea typeface="+mn-lt"/>
                <a:cs typeface="+mn-lt"/>
              </a:rPr>
              <a:t>Destek vektör makineleri literatürde, hem sınıflandırma hem de</a:t>
            </a:r>
            <a:endParaRPr lang="tr-TR" dirty="0"/>
          </a:p>
          <a:p>
            <a:pPr algn="just">
              <a:buNone/>
            </a:pPr>
            <a:r>
              <a:rPr lang="tr-TR" sz="2400" dirty="0">
                <a:ea typeface="+mn-lt"/>
                <a:cs typeface="+mn-lt"/>
              </a:rPr>
              <a:t>regresyon analizinde kullanılmasına rağmen genel olarak sınıflandırma</a:t>
            </a:r>
          </a:p>
          <a:p>
            <a:pPr algn="just">
              <a:buNone/>
            </a:pPr>
            <a:r>
              <a:rPr lang="tr-TR" sz="2400" dirty="0">
                <a:ea typeface="+mn-lt"/>
                <a:cs typeface="+mn-lt"/>
              </a:rPr>
              <a:t>işlemlerinde daha çok tercih edilen bir makine öğrenme yöntemidir. Bu</a:t>
            </a:r>
          </a:p>
          <a:p>
            <a:pPr algn="just">
              <a:buNone/>
            </a:pPr>
            <a:r>
              <a:rPr lang="tr-TR" sz="2400" dirty="0">
                <a:ea typeface="+mn-lt"/>
                <a:cs typeface="+mn-lt"/>
              </a:rPr>
              <a:t>yöntem denetimli bir öğrenme modeline dayanmaktadır. Algoritmanın</a:t>
            </a:r>
          </a:p>
          <a:p>
            <a:pPr algn="just">
              <a:buNone/>
            </a:pPr>
            <a:r>
              <a:rPr lang="tr-TR" sz="2400" dirty="0">
                <a:ea typeface="+mn-lt"/>
                <a:cs typeface="+mn-lt"/>
              </a:rPr>
              <a:t>çalışması esnasında verilerin türüne bağlı olarak çekirdek</a:t>
            </a:r>
          </a:p>
          <a:p>
            <a:pPr algn="just">
              <a:buNone/>
            </a:pPr>
            <a:r>
              <a:rPr lang="tr-TR" sz="2400" dirty="0">
                <a:ea typeface="+mn-lt"/>
                <a:cs typeface="+mn-lt"/>
              </a:rPr>
              <a:t>fonksiyonlarda kullanılabilmektedir. Bu sayede hem doğrusal hem de</a:t>
            </a:r>
          </a:p>
          <a:p>
            <a:pPr algn="just">
              <a:buNone/>
            </a:pPr>
            <a:r>
              <a:rPr lang="tr-TR" sz="2400" dirty="0">
                <a:ea typeface="+mn-lt"/>
                <a:cs typeface="+mn-lt"/>
              </a:rPr>
              <a:t>doğrusal olmayan sınıflandırma işlemlerini gerçekleştirilebilmektedir.</a:t>
            </a:r>
          </a:p>
          <a:p>
            <a:pPr marL="0" indent="0">
              <a:lnSpc>
                <a:spcPct val="100000"/>
              </a:lnSpc>
              <a:spcBef>
                <a:spcPct val="20000"/>
              </a:spcBef>
              <a:spcAft>
                <a:spcPts val="600"/>
              </a:spcAft>
              <a:buClr>
                <a:srgbClr val="9E3611"/>
              </a:buClr>
              <a:buNone/>
            </a:pPr>
            <a:endParaRPr lang="tr-TR" sz="2400" dirty="0">
              <a:ea typeface="+mn-lt"/>
              <a:cs typeface="+mn-lt"/>
            </a:endParaRPr>
          </a:p>
          <a:p>
            <a:pPr marL="0" indent="0">
              <a:lnSpc>
                <a:spcPct val="100000"/>
              </a:lnSpc>
              <a:spcBef>
                <a:spcPct val="20000"/>
              </a:spcBef>
              <a:spcAft>
                <a:spcPts val="600"/>
              </a:spcAft>
              <a:buNone/>
            </a:pPr>
            <a:r>
              <a:rPr lang="tr-TR" sz="2400" dirty="0">
                <a:highlight>
                  <a:srgbClr val="00FFFF"/>
                </a:highlight>
                <a:ea typeface="+mn-lt"/>
                <a:cs typeface="+mn-lt"/>
              </a:rPr>
              <a:t> </a:t>
            </a:r>
            <a:r>
              <a:rPr lang="tr-TR" sz="2400" u="sng" dirty="0">
                <a:highlight>
                  <a:srgbClr val="00FFFF"/>
                </a:highlight>
                <a:ea typeface="+mn-lt"/>
                <a:cs typeface="+mn-lt"/>
              </a:rPr>
              <a:t>DVM iki sınıflı ve çok sınıflı sınıflandırma probleminin çözümü için geliştirilmiş</a:t>
            </a:r>
            <a:endParaRPr lang="en-US" sz="2400" u="sng">
              <a:highlight>
                <a:srgbClr val="00FFFF"/>
              </a:highlight>
              <a:ea typeface="+mn-lt"/>
              <a:cs typeface="+mn-lt"/>
            </a:endParaRPr>
          </a:p>
          <a:p>
            <a:pPr marL="0" indent="0">
              <a:lnSpc>
                <a:spcPct val="100000"/>
              </a:lnSpc>
              <a:spcBef>
                <a:spcPct val="20000"/>
              </a:spcBef>
              <a:spcAft>
                <a:spcPts val="600"/>
              </a:spcAft>
              <a:buClr>
                <a:srgbClr val="9E3611"/>
              </a:buClr>
              <a:buNone/>
            </a:pPr>
            <a:r>
              <a:rPr lang="tr-TR" sz="2400" u="sng" dirty="0">
                <a:highlight>
                  <a:srgbClr val="00FFFF"/>
                </a:highlight>
                <a:ea typeface="+mn-lt"/>
                <a:cs typeface="+mn-lt"/>
              </a:rPr>
              <a:t>makine öğrenmesi algoritmalarıdır.</a:t>
            </a:r>
            <a:r>
              <a:rPr lang="tr-TR" sz="2400" dirty="0">
                <a:highlight>
                  <a:srgbClr val="00FFFF"/>
                </a:highlight>
                <a:ea typeface="+mn-lt"/>
                <a:cs typeface="+mn-lt"/>
              </a:rPr>
              <a:t> </a:t>
            </a:r>
            <a:endParaRPr lang="en-US" sz="2400">
              <a:highlight>
                <a:srgbClr val="00FFFF"/>
              </a:highlight>
              <a:ea typeface="+mn-lt"/>
              <a:cs typeface="+mn-lt"/>
            </a:endParaRPr>
          </a:p>
          <a:p>
            <a:pPr marL="285750" indent="-285750">
              <a:lnSpc>
                <a:spcPct val="100000"/>
              </a:lnSpc>
              <a:spcBef>
                <a:spcPct val="20000"/>
              </a:spcBef>
              <a:spcAft>
                <a:spcPts val="600"/>
              </a:spcAft>
              <a:buClr>
                <a:srgbClr val="9E3611"/>
              </a:buClr>
              <a:buFont typeface="Arial,Sans-Serif"/>
              <a:buChar char="•"/>
            </a:pPr>
            <a:endParaRPr lang="tr-TR" sz="2400" dirty="0">
              <a:ea typeface="+mn-lt"/>
              <a:cs typeface="+mn-lt"/>
            </a:endParaRPr>
          </a:p>
          <a:p>
            <a:pPr algn="just">
              <a:buNone/>
            </a:pPr>
            <a:endParaRPr lang="tr-TR" sz="2400" dirty="0"/>
          </a:p>
          <a:p>
            <a:pPr marL="0" indent="0" algn="just">
              <a:buNone/>
            </a:pPr>
            <a:endParaRPr lang="tr-TR" sz="2400" dirty="0"/>
          </a:p>
        </p:txBody>
      </p:sp>
    </p:spTree>
    <p:extLst>
      <p:ext uri="{BB962C8B-B14F-4D97-AF65-F5344CB8AC3E}">
        <p14:creationId xmlns:p14="http://schemas.microsoft.com/office/powerpoint/2010/main" val="39450638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BCB099A1-BA7A-9349-53FA-4C59ABE26D3F}"/>
              </a:ext>
            </a:extLst>
          </p:cNvPr>
          <p:cNvSpPr>
            <a:spLocks noGrp="1"/>
          </p:cNvSpPr>
          <p:nvPr>
            <p:ph idx="1"/>
          </p:nvPr>
        </p:nvSpPr>
        <p:spPr>
          <a:xfrm>
            <a:off x="1069848" y="626163"/>
            <a:ext cx="10058400" cy="5546037"/>
          </a:xfrm>
        </p:spPr>
        <p:txBody>
          <a:bodyPr vert="horz" lIns="91440" tIns="45720" rIns="91440" bIns="45720" rtlCol="0" anchor="t">
            <a:normAutofit/>
          </a:bodyPr>
          <a:lstStyle/>
          <a:p>
            <a:pPr marL="0" indent="0">
              <a:lnSpc>
                <a:spcPct val="100000"/>
              </a:lnSpc>
              <a:spcBef>
                <a:spcPct val="20000"/>
              </a:spcBef>
              <a:spcAft>
                <a:spcPts val="600"/>
              </a:spcAft>
              <a:buNone/>
            </a:pPr>
            <a:r>
              <a:rPr lang="tr-TR" dirty="0">
                <a:ea typeface="+mn-lt"/>
                <a:cs typeface="+mn-lt"/>
              </a:rPr>
              <a:t>Çeşitli veri setleri için sınıflandırma probleminin çözümüne ilişkin Destek Vektör</a:t>
            </a:r>
            <a:endParaRPr lang="en-US" dirty="0">
              <a:ea typeface="+mn-lt"/>
              <a:cs typeface="+mn-lt"/>
            </a:endParaRPr>
          </a:p>
          <a:p>
            <a:pPr marL="0" indent="0">
              <a:lnSpc>
                <a:spcPct val="100000"/>
              </a:lnSpc>
              <a:spcBef>
                <a:spcPct val="20000"/>
              </a:spcBef>
              <a:spcAft>
                <a:spcPts val="600"/>
              </a:spcAft>
              <a:buClr>
                <a:srgbClr val="9E3611"/>
              </a:buClr>
              <a:buNone/>
            </a:pPr>
            <a:r>
              <a:rPr lang="tr-TR" dirty="0" err="1">
                <a:ea typeface="+mn-lt"/>
                <a:cs typeface="+mn-lt"/>
              </a:rPr>
              <a:t>Makineleri’nin</a:t>
            </a:r>
            <a:r>
              <a:rPr lang="tr-TR" dirty="0">
                <a:ea typeface="+mn-lt"/>
                <a:cs typeface="+mn-lt"/>
              </a:rPr>
              <a:t> uygulanması sürecinde çekirdek fonksiyonu seçimi ve parametre</a:t>
            </a:r>
            <a:endParaRPr lang="en-US" dirty="0">
              <a:ea typeface="+mn-lt"/>
              <a:cs typeface="+mn-lt"/>
            </a:endParaRPr>
          </a:p>
          <a:p>
            <a:pPr marL="0" indent="0">
              <a:lnSpc>
                <a:spcPct val="100000"/>
              </a:lnSpc>
              <a:spcBef>
                <a:spcPct val="20000"/>
              </a:spcBef>
              <a:spcAft>
                <a:spcPts val="600"/>
              </a:spcAft>
              <a:buClr>
                <a:srgbClr val="9E3611"/>
              </a:buClr>
              <a:buNone/>
            </a:pPr>
            <a:r>
              <a:rPr lang="tr-TR" dirty="0">
                <a:ea typeface="+mn-lt"/>
                <a:cs typeface="+mn-lt"/>
              </a:rPr>
              <a:t>optimizasyonu önemli rol oynamaktadır. Literatürdeki uygulamalarda genellikle</a:t>
            </a:r>
            <a:endParaRPr lang="en-US" dirty="0">
              <a:ea typeface="+mn-lt"/>
              <a:cs typeface="+mn-lt"/>
            </a:endParaRPr>
          </a:p>
          <a:p>
            <a:pPr marL="0" indent="0">
              <a:lnSpc>
                <a:spcPct val="100000"/>
              </a:lnSpc>
              <a:spcBef>
                <a:spcPct val="20000"/>
              </a:spcBef>
              <a:spcAft>
                <a:spcPts val="600"/>
              </a:spcAft>
              <a:buClr>
                <a:srgbClr val="9E3611"/>
              </a:buClr>
              <a:buNone/>
            </a:pPr>
            <a:r>
              <a:rPr lang="tr-TR" dirty="0">
                <a:ea typeface="+mn-lt"/>
                <a:cs typeface="+mn-lt"/>
              </a:rPr>
              <a:t>daha iyi sonuçlar verdiği düşüncesi ile radyal tabanlı çekirdek fonksiyonun kullanıldığı görülmüştür.</a:t>
            </a:r>
            <a:endParaRPr lang="en-US" dirty="0">
              <a:ea typeface="+mn-lt"/>
              <a:cs typeface="+mn-lt"/>
            </a:endParaRPr>
          </a:p>
          <a:p>
            <a:pPr marL="0" indent="0">
              <a:lnSpc>
                <a:spcPct val="100000"/>
              </a:lnSpc>
              <a:spcBef>
                <a:spcPct val="20000"/>
              </a:spcBef>
              <a:spcAft>
                <a:spcPts val="600"/>
              </a:spcAft>
              <a:buClr>
                <a:srgbClr val="9E3611"/>
              </a:buClr>
              <a:buNone/>
            </a:pPr>
            <a:r>
              <a:rPr lang="tr-TR" dirty="0">
                <a:ea typeface="+mn-lt"/>
                <a:cs typeface="+mn-lt"/>
              </a:rPr>
              <a:t>Birçok çalışmada </a:t>
            </a:r>
            <a:r>
              <a:rPr lang="tr-TR" dirty="0" err="1">
                <a:ea typeface="+mn-lt"/>
                <a:cs typeface="+mn-lt"/>
              </a:rPr>
              <a:t>DVM’nin</a:t>
            </a:r>
            <a:r>
              <a:rPr lang="tr-TR" dirty="0">
                <a:ea typeface="+mn-lt"/>
                <a:cs typeface="+mn-lt"/>
              </a:rPr>
              <a:t> uygulanması sürecinde çekirdek fonksiyonu seçimi için</a:t>
            </a:r>
            <a:endParaRPr lang="en-US" dirty="0">
              <a:ea typeface="+mn-lt"/>
              <a:cs typeface="+mn-lt"/>
            </a:endParaRPr>
          </a:p>
          <a:p>
            <a:pPr marL="0" indent="0">
              <a:lnSpc>
                <a:spcPct val="100000"/>
              </a:lnSpc>
              <a:spcBef>
                <a:spcPct val="20000"/>
              </a:spcBef>
              <a:spcAft>
                <a:spcPts val="600"/>
              </a:spcAft>
              <a:buClr>
                <a:srgbClr val="9E3611"/>
              </a:buClr>
              <a:buNone/>
            </a:pPr>
            <a:r>
              <a:rPr lang="tr-TR" dirty="0">
                <a:ea typeface="+mn-lt"/>
                <a:cs typeface="+mn-lt"/>
              </a:rPr>
              <a:t>literatürdeki çalışmalar dikkate alınmış ve radyal tabanlı fonksiyonun kullanıldığı</a:t>
            </a:r>
            <a:endParaRPr lang="en-US" dirty="0">
              <a:ea typeface="+mn-lt"/>
              <a:cs typeface="+mn-lt"/>
            </a:endParaRPr>
          </a:p>
          <a:p>
            <a:pPr marL="0" indent="0">
              <a:lnSpc>
                <a:spcPct val="100000"/>
              </a:lnSpc>
              <a:spcBef>
                <a:spcPct val="20000"/>
              </a:spcBef>
              <a:spcAft>
                <a:spcPts val="600"/>
              </a:spcAft>
              <a:buClr>
                <a:srgbClr val="9E3611"/>
              </a:buClr>
              <a:buNone/>
            </a:pPr>
            <a:r>
              <a:rPr lang="tr-TR" dirty="0">
                <a:ea typeface="+mn-lt"/>
                <a:cs typeface="+mn-lt"/>
              </a:rPr>
              <a:t>görülmüştür. Ancak radyal tabanlı çekirdek fonksiyonun her alandaki problemin</a:t>
            </a:r>
            <a:endParaRPr lang="en-US" dirty="0">
              <a:ea typeface="+mn-lt"/>
              <a:cs typeface="+mn-lt"/>
            </a:endParaRPr>
          </a:p>
          <a:p>
            <a:pPr marL="0" indent="0">
              <a:lnSpc>
                <a:spcPct val="100000"/>
              </a:lnSpc>
              <a:spcBef>
                <a:spcPct val="20000"/>
              </a:spcBef>
              <a:spcAft>
                <a:spcPts val="600"/>
              </a:spcAft>
              <a:buClr>
                <a:srgbClr val="9E3611"/>
              </a:buClr>
              <a:buNone/>
            </a:pPr>
            <a:r>
              <a:rPr lang="tr-TR" dirty="0">
                <a:ea typeface="+mn-lt"/>
                <a:cs typeface="+mn-lt"/>
              </a:rPr>
              <a:t>çözümü için uygun olup olmadığı bilgisi bulunmamaktadır. </a:t>
            </a:r>
            <a:endParaRPr lang="en-US" dirty="0">
              <a:ea typeface="+mn-lt"/>
              <a:cs typeface="+mn-lt"/>
            </a:endParaRPr>
          </a:p>
          <a:p>
            <a:pPr marL="0" indent="0">
              <a:lnSpc>
                <a:spcPct val="100000"/>
              </a:lnSpc>
              <a:spcBef>
                <a:spcPct val="20000"/>
              </a:spcBef>
              <a:spcAft>
                <a:spcPts val="600"/>
              </a:spcAft>
              <a:buClr>
                <a:srgbClr val="9E3611"/>
              </a:buClr>
              <a:buNone/>
            </a:pPr>
            <a:r>
              <a:rPr lang="tr-TR" dirty="0">
                <a:ea typeface="+mn-lt"/>
                <a:cs typeface="+mn-lt"/>
              </a:rPr>
              <a:t>Çekirdek fonksiyonlarının performansı veri setlerine ve probleme göre değişkenlik gösterebilmektedir</a:t>
            </a:r>
            <a:endParaRPr lang="en-US" dirty="0">
              <a:ea typeface="+mn-lt"/>
              <a:cs typeface="+mn-lt"/>
            </a:endParaRPr>
          </a:p>
          <a:p>
            <a:pPr marL="0" indent="0">
              <a:buClr>
                <a:srgbClr val="9E3611"/>
              </a:buClr>
              <a:buNone/>
            </a:pPr>
            <a:endParaRPr lang="tr-TR" dirty="0"/>
          </a:p>
        </p:txBody>
      </p:sp>
    </p:spTree>
    <p:extLst>
      <p:ext uri="{BB962C8B-B14F-4D97-AF65-F5344CB8AC3E}">
        <p14:creationId xmlns:p14="http://schemas.microsoft.com/office/powerpoint/2010/main" val="8762306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499A03BA-A7B8-E1C4-3047-8CF48AB6190A}"/>
              </a:ext>
            </a:extLst>
          </p:cNvPr>
          <p:cNvSpPr>
            <a:spLocks noGrp="1"/>
          </p:cNvSpPr>
          <p:nvPr>
            <p:ph idx="1"/>
          </p:nvPr>
        </p:nvSpPr>
        <p:spPr>
          <a:xfrm>
            <a:off x="727229" y="621046"/>
            <a:ext cx="10672240" cy="5546767"/>
          </a:xfrm>
        </p:spPr>
        <p:txBody>
          <a:bodyPr vert="horz" lIns="91440" tIns="45720" rIns="91440" bIns="45720" rtlCol="0" anchor="t">
            <a:normAutofit/>
          </a:bodyPr>
          <a:lstStyle/>
          <a:p>
            <a:pPr marL="0" indent="0" algn="ctr">
              <a:buNone/>
            </a:pPr>
            <a:r>
              <a:rPr lang="tr-TR" b="1" dirty="0">
                <a:solidFill>
                  <a:schemeClr val="accent2"/>
                </a:solidFill>
              </a:rPr>
              <a:t>DESDEK VEKTÖR MAKİNALARININ DİĞER SINIFLANDIRMA GRUPLARINDAN AYRILDIĞI NOKTA</a:t>
            </a:r>
            <a:endParaRPr lang="tr-TR" b="1">
              <a:solidFill>
                <a:schemeClr val="accent2"/>
              </a:solidFill>
            </a:endParaRPr>
          </a:p>
          <a:p>
            <a:pPr marL="0" indent="0">
              <a:lnSpc>
                <a:spcPct val="100000"/>
              </a:lnSpc>
              <a:spcBef>
                <a:spcPct val="20000"/>
              </a:spcBef>
              <a:spcAft>
                <a:spcPts val="600"/>
              </a:spcAft>
              <a:buClr>
                <a:srgbClr val="9E3611"/>
              </a:buClr>
              <a:buNone/>
            </a:pPr>
            <a:endParaRPr lang="tr-TR" dirty="0">
              <a:ea typeface="+mn-lt"/>
              <a:cs typeface="+mn-lt"/>
            </a:endParaRPr>
          </a:p>
          <a:p>
            <a:pPr marL="0" indent="0">
              <a:lnSpc>
                <a:spcPct val="150000"/>
              </a:lnSpc>
              <a:spcBef>
                <a:spcPct val="20000"/>
              </a:spcBef>
              <a:spcAft>
                <a:spcPts val="600"/>
              </a:spcAft>
              <a:buNone/>
            </a:pPr>
            <a:r>
              <a:rPr lang="tr-TR" dirty="0">
                <a:latin typeface="Rockwell"/>
                <a:ea typeface="+mn-lt"/>
                <a:cs typeface="+mn-lt"/>
              </a:rPr>
              <a:t>Destek Vektör Makinalarının en önemli avantajı, sınıflandırma problemini kareli</a:t>
            </a:r>
            <a:endParaRPr lang="en-US">
              <a:latin typeface="Rockwell"/>
              <a:ea typeface="+mn-lt"/>
              <a:cs typeface="+mn-lt"/>
            </a:endParaRPr>
          </a:p>
          <a:p>
            <a:pPr marL="0" indent="0">
              <a:lnSpc>
                <a:spcPct val="150000"/>
              </a:lnSpc>
              <a:spcBef>
                <a:spcPct val="20000"/>
              </a:spcBef>
              <a:spcAft>
                <a:spcPts val="600"/>
              </a:spcAft>
              <a:buClr>
                <a:srgbClr val="9E3611"/>
              </a:buClr>
              <a:buNone/>
            </a:pPr>
            <a:r>
              <a:rPr lang="tr-TR" dirty="0">
                <a:latin typeface="Rockwell"/>
                <a:ea typeface="+mn-lt"/>
                <a:cs typeface="+mn-lt"/>
              </a:rPr>
              <a:t>optimizasyon problemine dönüştürüp çözmesidir Böylece problemin çözümüne</a:t>
            </a:r>
            <a:endParaRPr lang="en-US">
              <a:latin typeface="Rockwell"/>
              <a:ea typeface="+mn-lt"/>
              <a:cs typeface="+mn-lt"/>
            </a:endParaRPr>
          </a:p>
          <a:p>
            <a:pPr marL="0" indent="0">
              <a:lnSpc>
                <a:spcPct val="150000"/>
              </a:lnSpc>
              <a:spcBef>
                <a:spcPct val="20000"/>
              </a:spcBef>
              <a:spcAft>
                <a:spcPts val="600"/>
              </a:spcAft>
              <a:buClr>
                <a:srgbClr val="9E3611"/>
              </a:buClr>
              <a:buNone/>
            </a:pPr>
            <a:r>
              <a:rPr lang="tr-TR" dirty="0">
                <a:latin typeface="Rockwell"/>
                <a:ea typeface="+mn-lt"/>
                <a:cs typeface="+mn-lt"/>
              </a:rPr>
              <a:t>ilişkin öğrenme aşamasında işlem sayısı azalmakta ve diğer teknik algoritmalara</a:t>
            </a:r>
            <a:endParaRPr lang="en-US" dirty="0">
              <a:latin typeface="Rockwell"/>
              <a:ea typeface="+mn-lt"/>
              <a:cs typeface="+mn-lt"/>
            </a:endParaRPr>
          </a:p>
          <a:p>
            <a:pPr marL="0" indent="0">
              <a:lnSpc>
                <a:spcPct val="150000"/>
              </a:lnSpc>
              <a:spcBef>
                <a:spcPct val="20000"/>
              </a:spcBef>
              <a:spcAft>
                <a:spcPts val="600"/>
              </a:spcAft>
              <a:buClr>
                <a:srgbClr val="9E3611"/>
              </a:buClr>
              <a:buNone/>
            </a:pPr>
            <a:r>
              <a:rPr lang="tr-TR" dirty="0">
                <a:latin typeface="Rockwell"/>
                <a:ea typeface="+mn-lt"/>
                <a:cs typeface="+mn-lt"/>
              </a:rPr>
              <a:t>göre daha hızlı çözüme ulaşılmaktadır. DVM Tekniği bu özelliğinden dolayı, özellikle büyük hacimli veri setlerinde büyük avantaj sağlamaktadır.  Ayrıca optimizasyon temelli olduğundan sınıflandırma performansı, hesaplama karmaşıklığı ve kullanışlılık açısından diğer tekniklere göre daha başarılıdır </a:t>
            </a:r>
            <a:endParaRPr lang="en-US" dirty="0">
              <a:latin typeface="Rockwell"/>
              <a:ea typeface="+mn-lt"/>
              <a:cs typeface="+mn-lt"/>
            </a:endParaRPr>
          </a:p>
          <a:p>
            <a:pPr>
              <a:buClr>
                <a:srgbClr val="9E3611"/>
              </a:buClr>
            </a:pPr>
            <a:endParaRPr lang="tr-TR" dirty="0"/>
          </a:p>
        </p:txBody>
      </p:sp>
    </p:spTree>
    <p:extLst>
      <p:ext uri="{BB962C8B-B14F-4D97-AF65-F5344CB8AC3E}">
        <p14:creationId xmlns:p14="http://schemas.microsoft.com/office/powerpoint/2010/main" val="32330209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A47A2637-AF34-874D-FFA0-0F1078DF8705}"/>
              </a:ext>
            </a:extLst>
          </p:cNvPr>
          <p:cNvSpPr>
            <a:spLocks noGrp="1"/>
          </p:cNvSpPr>
          <p:nvPr>
            <p:ph idx="1"/>
          </p:nvPr>
        </p:nvSpPr>
        <p:spPr>
          <a:xfrm>
            <a:off x="1069848" y="1105408"/>
            <a:ext cx="10058400" cy="5066792"/>
          </a:xfrm>
        </p:spPr>
        <p:txBody>
          <a:bodyPr vert="horz" lIns="91440" tIns="45720" rIns="91440" bIns="45720" rtlCol="0" anchor="t">
            <a:normAutofit/>
          </a:bodyPr>
          <a:lstStyle/>
          <a:p>
            <a:pPr marL="0" indent="0">
              <a:buNone/>
            </a:pPr>
            <a:r>
              <a:rPr lang="tr-TR" dirty="0">
                <a:solidFill>
                  <a:schemeClr val="accent2"/>
                </a:solidFill>
              </a:rPr>
              <a:t>DESTEK VEKTÖR MAKİNALARININ KULLANIM ALANLARI:</a:t>
            </a:r>
          </a:p>
          <a:p>
            <a:pPr marL="0" indent="0">
              <a:buNone/>
            </a:pPr>
            <a:endParaRPr lang="tr-TR" dirty="0"/>
          </a:p>
          <a:p>
            <a:pPr marL="0" indent="0" algn="just">
              <a:lnSpc>
                <a:spcPct val="150000"/>
              </a:lnSpc>
              <a:buNone/>
            </a:pPr>
            <a:r>
              <a:rPr lang="tr-TR" dirty="0"/>
              <a:t> Destek Vektör Makinaları </a:t>
            </a:r>
            <a:r>
              <a:rPr lang="tr-TR" dirty="0">
                <a:ea typeface="+mn-lt"/>
                <a:cs typeface="+mn-lt"/>
              </a:rPr>
              <a:t>literatürde birçok örüntü uygulamasında kullanılmaktadır.</a:t>
            </a:r>
            <a:endParaRPr lang="tr-TR" dirty="0"/>
          </a:p>
          <a:p>
            <a:pPr marL="0" indent="0" algn="just">
              <a:lnSpc>
                <a:spcPct val="150000"/>
              </a:lnSpc>
              <a:buClr>
                <a:srgbClr val="9E3611"/>
              </a:buClr>
              <a:buNone/>
            </a:pPr>
            <a:r>
              <a:rPr lang="tr-TR" dirty="0">
                <a:ea typeface="+mn-lt"/>
                <a:cs typeface="+mn-lt"/>
              </a:rPr>
              <a:t>Şekilde gösterilen yüz algılama, metin ve köprü metni sınıflandırma,</a:t>
            </a:r>
            <a:endParaRPr lang="tr-TR" dirty="0"/>
          </a:p>
          <a:p>
            <a:pPr marL="0" indent="0" algn="just">
              <a:lnSpc>
                <a:spcPct val="150000"/>
              </a:lnSpc>
              <a:buClr>
                <a:srgbClr val="9E3611"/>
              </a:buClr>
              <a:buNone/>
            </a:pPr>
            <a:r>
              <a:rPr lang="tr-TR" dirty="0">
                <a:ea typeface="+mn-lt"/>
                <a:cs typeface="+mn-lt"/>
              </a:rPr>
              <a:t>görüntü sınıflandırma, biyoinformatik, protein çaprazlama, uzaktan</a:t>
            </a:r>
            <a:endParaRPr lang="tr-TR" dirty="0"/>
          </a:p>
          <a:p>
            <a:pPr marL="0" indent="0" algn="just">
              <a:lnSpc>
                <a:spcPct val="150000"/>
              </a:lnSpc>
              <a:buClr>
                <a:srgbClr val="9E3611"/>
              </a:buClr>
              <a:buNone/>
            </a:pPr>
            <a:r>
              <a:rPr lang="tr-TR" dirty="0">
                <a:ea typeface="+mn-lt"/>
                <a:cs typeface="+mn-lt"/>
              </a:rPr>
              <a:t>homoloji tespiti, el yazısı tanıma, jeoloji ve çevre bilimleri,</a:t>
            </a:r>
            <a:endParaRPr lang="tr-TR" dirty="0"/>
          </a:p>
          <a:p>
            <a:pPr marL="0" indent="0" algn="just">
              <a:lnSpc>
                <a:spcPct val="150000"/>
              </a:lnSpc>
              <a:buClr>
                <a:srgbClr val="9E3611"/>
              </a:buClr>
              <a:buNone/>
            </a:pPr>
            <a:r>
              <a:rPr lang="tr-TR" dirty="0">
                <a:ea typeface="+mn-lt"/>
                <a:cs typeface="+mn-lt"/>
              </a:rPr>
              <a:t>genelleştirilmiş tahmine dayalı kontrol uygulamaları bunlardan sadece</a:t>
            </a:r>
            <a:endParaRPr lang="tr-TR" dirty="0"/>
          </a:p>
          <a:p>
            <a:pPr marL="0" indent="0" algn="just">
              <a:lnSpc>
                <a:spcPct val="150000"/>
              </a:lnSpc>
              <a:buClr>
                <a:srgbClr val="9E3611"/>
              </a:buClr>
              <a:buNone/>
            </a:pPr>
            <a:r>
              <a:rPr lang="tr-TR" dirty="0">
                <a:ea typeface="+mn-lt"/>
                <a:cs typeface="+mn-lt"/>
              </a:rPr>
              <a:t>birkaçıdır.</a:t>
            </a:r>
            <a:endParaRPr lang="tr-TR" dirty="0"/>
          </a:p>
          <a:p>
            <a:pPr marL="0" indent="0">
              <a:lnSpc>
                <a:spcPct val="150000"/>
              </a:lnSpc>
              <a:buClr>
                <a:srgbClr val="9E3611"/>
              </a:buClr>
              <a:buNone/>
            </a:pPr>
            <a:endParaRPr lang="tr-TR" dirty="0"/>
          </a:p>
        </p:txBody>
      </p:sp>
    </p:spTree>
    <p:extLst>
      <p:ext uri="{BB962C8B-B14F-4D97-AF65-F5344CB8AC3E}">
        <p14:creationId xmlns:p14="http://schemas.microsoft.com/office/powerpoint/2010/main" val="23981826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Resim 7">
            <a:extLst>
              <a:ext uri="{FF2B5EF4-FFF2-40B4-BE49-F238E27FC236}">
                <a16:creationId xmlns:a16="http://schemas.microsoft.com/office/drawing/2014/main" id="{5188CEF0-6D39-9DC9-FCF5-66FDE1B95C50}"/>
              </a:ext>
            </a:extLst>
          </p:cNvPr>
          <p:cNvPicPr>
            <a:picLocks noGrp="1" noChangeAspect="1"/>
          </p:cNvPicPr>
          <p:nvPr>
            <p:ph idx="1"/>
          </p:nvPr>
        </p:nvPicPr>
        <p:blipFill>
          <a:blip r:embed="rId2"/>
          <a:stretch>
            <a:fillRect/>
          </a:stretch>
        </p:blipFill>
        <p:spPr>
          <a:xfrm>
            <a:off x="758504" y="290492"/>
            <a:ext cx="10437670" cy="6315624"/>
          </a:xfrm>
        </p:spPr>
      </p:pic>
    </p:spTree>
    <p:extLst>
      <p:ext uri="{BB962C8B-B14F-4D97-AF65-F5344CB8AC3E}">
        <p14:creationId xmlns:p14="http://schemas.microsoft.com/office/powerpoint/2010/main" val="42791717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EBFBAFA9-7CE6-4B13-1013-CC5A30948C75}"/>
              </a:ext>
            </a:extLst>
          </p:cNvPr>
          <p:cNvSpPr>
            <a:spLocks noGrp="1"/>
          </p:cNvSpPr>
          <p:nvPr>
            <p:ph idx="1"/>
          </p:nvPr>
        </p:nvSpPr>
        <p:spPr>
          <a:xfrm>
            <a:off x="932265" y="78825"/>
            <a:ext cx="10058400" cy="1616626"/>
          </a:xfrm>
        </p:spPr>
        <p:txBody>
          <a:bodyPr vert="horz" lIns="91440" tIns="45720" rIns="91440" bIns="45720" rtlCol="0" anchor="t">
            <a:normAutofit/>
          </a:bodyPr>
          <a:lstStyle/>
          <a:p>
            <a:pPr marL="0" indent="0">
              <a:lnSpc>
                <a:spcPct val="100000"/>
              </a:lnSpc>
              <a:spcBef>
                <a:spcPct val="20000"/>
              </a:spcBef>
              <a:spcAft>
                <a:spcPts val="600"/>
              </a:spcAft>
              <a:buNone/>
            </a:pPr>
            <a:r>
              <a:rPr lang="tr-TR" sz="3200" dirty="0"/>
              <a:t>HİPER DÜZLEM ÇEŞİTLERİ</a:t>
            </a:r>
          </a:p>
          <a:p>
            <a:pPr marL="0" indent="0">
              <a:lnSpc>
                <a:spcPct val="100000"/>
              </a:lnSpc>
              <a:spcBef>
                <a:spcPct val="20000"/>
              </a:spcBef>
              <a:spcAft>
                <a:spcPts val="600"/>
              </a:spcAft>
              <a:buNone/>
            </a:pPr>
            <a:r>
              <a:rPr lang="tr-TR" dirty="0"/>
              <a:t>Veriler bir boyutta nokta, iki boyutta doğru, üç boyutta düzlem ve daha yüksek boyutlarda hiper düzlem kullanılarak ayrılabilirler.</a:t>
            </a:r>
          </a:p>
          <a:p>
            <a:pPr marL="0" indent="0">
              <a:lnSpc>
                <a:spcPct val="100000"/>
              </a:lnSpc>
              <a:spcBef>
                <a:spcPct val="20000"/>
              </a:spcBef>
              <a:spcAft>
                <a:spcPts val="600"/>
              </a:spcAft>
              <a:buNone/>
            </a:pPr>
            <a:endParaRPr lang="tr-TR" dirty="0"/>
          </a:p>
        </p:txBody>
      </p:sp>
      <p:pic>
        <p:nvPicPr>
          <p:cNvPr id="4" name="Resim 4">
            <a:extLst>
              <a:ext uri="{FF2B5EF4-FFF2-40B4-BE49-F238E27FC236}">
                <a16:creationId xmlns:a16="http://schemas.microsoft.com/office/drawing/2014/main" id="{F7DA4994-1F23-054A-1690-E0E5484CD1D1}"/>
              </a:ext>
            </a:extLst>
          </p:cNvPr>
          <p:cNvPicPr>
            <a:picLocks noChangeAspect="1"/>
          </p:cNvPicPr>
          <p:nvPr/>
        </p:nvPicPr>
        <p:blipFill>
          <a:blip r:embed="rId2"/>
          <a:stretch>
            <a:fillRect/>
          </a:stretch>
        </p:blipFill>
        <p:spPr>
          <a:xfrm>
            <a:off x="1020234" y="1827421"/>
            <a:ext cx="9770532" cy="4547243"/>
          </a:xfrm>
          <a:prstGeom prst="rect">
            <a:avLst/>
          </a:prstGeom>
        </p:spPr>
      </p:pic>
    </p:spTree>
    <p:extLst>
      <p:ext uri="{BB962C8B-B14F-4D97-AF65-F5344CB8AC3E}">
        <p14:creationId xmlns:p14="http://schemas.microsoft.com/office/powerpoint/2010/main" val="22987511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1F78B5D-1C1B-08C3-B962-20A77D4D969A}"/>
              </a:ext>
            </a:extLst>
          </p:cNvPr>
          <p:cNvSpPr>
            <a:spLocks noGrp="1"/>
          </p:cNvSpPr>
          <p:nvPr>
            <p:ph type="title"/>
          </p:nvPr>
        </p:nvSpPr>
        <p:spPr>
          <a:xfrm>
            <a:off x="1069848" y="484632"/>
            <a:ext cx="10058400" cy="815594"/>
          </a:xfrm>
        </p:spPr>
        <p:txBody>
          <a:bodyPr>
            <a:normAutofit/>
          </a:bodyPr>
          <a:lstStyle/>
          <a:p>
            <a:r>
              <a:rPr lang="tr-TR" sz="3200" dirty="0"/>
              <a:t>Doğrusal ayrılabilme</a:t>
            </a:r>
            <a:endParaRPr lang="tr-TR" sz="3200" dirty="0">
              <a:latin typeface="Rockwell Condensed"/>
            </a:endParaRPr>
          </a:p>
        </p:txBody>
      </p:sp>
      <p:pic>
        <p:nvPicPr>
          <p:cNvPr id="7" name="Resim 7" descr="metin içeren bir resim&#10;&#10;Açıklama otomatik olarak oluşturuldu">
            <a:extLst>
              <a:ext uri="{FF2B5EF4-FFF2-40B4-BE49-F238E27FC236}">
                <a16:creationId xmlns:a16="http://schemas.microsoft.com/office/drawing/2014/main" id="{6A38A27E-1B69-5B6A-636B-AE3054B04214}"/>
              </a:ext>
            </a:extLst>
          </p:cNvPr>
          <p:cNvPicPr>
            <a:picLocks noGrp="1" noChangeAspect="1"/>
          </p:cNvPicPr>
          <p:nvPr>
            <p:ph idx="1"/>
          </p:nvPr>
        </p:nvPicPr>
        <p:blipFill>
          <a:blip r:embed="rId2"/>
          <a:stretch>
            <a:fillRect/>
          </a:stretch>
        </p:blipFill>
        <p:spPr>
          <a:xfrm>
            <a:off x="1133112" y="1221825"/>
            <a:ext cx="9921290" cy="5098542"/>
          </a:xfrm>
        </p:spPr>
      </p:pic>
    </p:spTree>
    <p:extLst>
      <p:ext uri="{BB962C8B-B14F-4D97-AF65-F5344CB8AC3E}">
        <p14:creationId xmlns:p14="http://schemas.microsoft.com/office/powerpoint/2010/main" val="410132264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Geniş ekran</PresentationFormat>
  <Paragraphs>0</Paragraphs>
  <Slides>25</Slides>
  <Notes>0</Notes>
  <HiddenSlides>0</HiddenSlides>
  <MMClips>0</MMClips>
  <ScaleCrop>false</ScaleCrop>
  <HeadingPairs>
    <vt:vector size="4" baseType="variant">
      <vt:variant>
        <vt:lpstr>Tema</vt:lpstr>
      </vt:variant>
      <vt:variant>
        <vt:i4>1</vt:i4>
      </vt:variant>
      <vt:variant>
        <vt:lpstr>Slayt Başlıkları</vt:lpstr>
      </vt:variant>
      <vt:variant>
        <vt:i4>25</vt:i4>
      </vt:variant>
    </vt:vector>
  </HeadingPairs>
  <TitlesOfParts>
    <vt:vector size="26" baseType="lpstr">
      <vt:lpstr>Wood Type</vt:lpstr>
      <vt:lpstr>DESTEK VEKTÖR MAKİNALARI  &amp;  RASTGELE ORMAN</vt:lpstr>
      <vt:lpstr>DESTEK VEKTÖR MAKİNALARI (support vector machine)</vt:lpstr>
      <vt:lpstr>PowerPoint Sunusu</vt:lpstr>
      <vt:lpstr>PowerPoint Sunusu</vt:lpstr>
      <vt:lpstr>PowerPoint Sunusu</vt:lpstr>
      <vt:lpstr>PowerPoint Sunusu</vt:lpstr>
      <vt:lpstr>PowerPoint Sunusu</vt:lpstr>
      <vt:lpstr>PowerPoint Sunusu</vt:lpstr>
      <vt:lpstr>Doğrusal ayrılabilme</vt:lpstr>
      <vt:lpstr>PowerPoint Sunusu</vt:lpstr>
      <vt:lpstr>En uygun hiper düzlemin seçilmesi</vt:lpstr>
      <vt:lpstr>PowerPoint Sunusu</vt:lpstr>
      <vt:lpstr>PowerPoint Sunusu</vt:lpstr>
      <vt:lpstr>Kenar payının geometrik karşılığı</vt:lpstr>
      <vt:lpstr>PowerPoint Sunusu</vt:lpstr>
      <vt:lpstr>PowerPoint Sunusu</vt:lpstr>
      <vt:lpstr>PowerPoint Sunusu</vt:lpstr>
      <vt:lpstr>Esnek kenar payı</vt:lpstr>
      <vt:lpstr>PowerPoint Sunusu</vt:lpstr>
      <vt:lpstr>PowerPoint Sunusu</vt:lpstr>
      <vt:lpstr>PowerPoint Sunusu</vt:lpstr>
      <vt:lpstr>RASTGELE ORMAN (random forest)</vt:lpstr>
      <vt:lpstr>Rastgele orman algoritmasının avantajları</vt:lpstr>
      <vt:lpstr>Rastgele orman algoritmasının dezavantajları</vt:lpstr>
      <vt:lpstr>PowerPoint Sunusu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Sunusu</dc:title>
  <dc:creator/>
  <cp:lastModifiedBy/>
  <cp:revision>508</cp:revision>
  <dcterms:created xsi:type="dcterms:W3CDTF">2022-11-02T08:05:44Z</dcterms:created>
  <dcterms:modified xsi:type="dcterms:W3CDTF">2022-11-02T11:47:27Z</dcterms:modified>
</cp:coreProperties>
</file>